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9.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24" r:id="rId2"/>
    <p:sldMasterId id="2147483719" r:id="rId3"/>
    <p:sldMasterId id="2147483726" r:id="rId4"/>
    <p:sldMasterId id="2147483736" r:id="rId5"/>
    <p:sldMasterId id="2147483741" r:id="rId6"/>
    <p:sldMasterId id="2147483747" r:id="rId7"/>
    <p:sldMasterId id="2147483759" r:id="rId8"/>
    <p:sldMasterId id="2147483765" r:id="rId9"/>
    <p:sldMasterId id="2147483777" r:id="rId10"/>
  </p:sldMasterIdLst>
  <p:notesMasterIdLst>
    <p:notesMasterId r:id="rId80"/>
  </p:notesMasterIdLst>
  <p:handoutMasterIdLst>
    <p:handoutMasterId r:id="rId81"/>
  </p:handoutMasterIdLst>
  <p:sldIdLst>
    <p:sldId id="464" r:id="rId11"/>
    <p:sldId id="256" r:id="rId12"/>
    <p:sldId id="467" r:id="rId13"/>
    <p:sldId id="468" r:id="rId14"/>
    <p:sldId id="470" r:id="rId15"/>
    <p:sldId id="469" r:id="rId16"/>
    <p:sldId id="538" r:id="rId17"/>
    <p:sldId id="557" r:id="rId18"/>
    <p:sldId id="471" r:id="rId19"/>
    <p:sldId id="548" r:id="rId20"/>
    <p:sldId id="474" r:id="rId21"/>
    <p:sldId id="475" r:id="rId22"/>
    <p:sldId id="476" r:id="rId23"/>
    <p:sldId id="478" r:id="rId24"/>
    <p:sldId id="484" r:id="rId25"/>
    <p:sldId id="485" r:id="rId26"/>
    <p:sldId id="486" r:id="rId27"/>
    <p:sldId id="487" r:id="rId28"/>
    <p:sldId id="489" r:id="rId29"/>
    <p:sldId id="490" r:id="rId30"/>
    <p:sldId id="1000" r:id="rId31"/>
    <p:sldId id="491" r:id="rId32"/>
    <p:sldId id="493" r:id="rId33"/>
    <p:sldId id="542" r:id="rId34"/>
    <p:sldId id="543" r:id="rId35"/>
    <p:sldId id="541" r:id="rId36"/>
    <p:sldId id="998" r:id="rId37"/>
    <p:sldId id="545" r:id="rId38"/>
    <p:sldId id="494" r:id="rId39"/>
    <p:sldId id="500" r:id="rId40"/>
    <p:sldId id="497" r:id="rId41"/>
    <p:sldId id="498" r:id="rId42"/>
    <p:sldId id="499" r:id="rId43"/>
    <p:sldId id="495" r:id="rId44"/>
    <p:sldId id="496" r:id="rId45"/>
    <p:sldId id="501" r:id="rId46"/>
    <p:sldId id="502" r:id="rId47"/>
    <p:sldId id="503" r:id="rId48"/>
    <p:sldId id="505" r:id="rId49"/>
    <p:sldId id="504" r:id="rId50"/>
    <p:sldId id="506" r:id="rId51"/>
    <p:sldId id="531" r:id="rId52"/>
    <p:sldId id="521" r:id="rId53"/>
    <p:sldId id="522" r:id="rId54"/>
    <p:sldId id="523" r:id="rId55"/>
    <p:sldId id="525" r:id="rId56"/>
    <p:sldId id="526" r:id="rId57"/>
    <p:sldId id="527" r:id="rId58"/>
    <p:sldId id="529" r:id="rId59"/>
    <p:sldId id="533" r:id="rId60"/>
    <p:sldId id="532" r:id="rId61"/>
    <p:sldId id="536" r:id="rId62"/>
    <p:sldId id="519" r:id="rId63"/>
    <p:sldId id="520" r:id="rId64"/>
    <p:sldId id="518" r:id="rId65"/>
    <p:sldId id="556" r:id="rId66"/>
    <p:sldId id="554" r:id="rId67"/>
    <p:sldId id="438" r:id="rId68"/>
    <p:sldId id="509" r:id="rId69"/>
    <p:sldId id="512" r:id="rId70"/>
    <p:sldId id="546" r:id="rId71"/>
    <p:sldId id="550" r:id="rId72"/>
    <p:sldId id="552" r:id="rId73"/>
    <p:sldId id="547" r:id="rId74"/>
    <p:sldId id="540" r:id="rId75"/>
    <p:sldId id="974" r:id="rId76"/>
    <p:sldId id="911" r:id="rId77"/>
    <p:sldId id="999" r:id="rId78"/>
    <p:sldId id="560" r:id="rId7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9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XTON, WESLEY K GS-11 USAF AETC 336 TRS/UUB" initials="TWKGUA3T" lastIdx="3" clrIdx="0">
    <p:extLst>
      <p:ext uri="{19B8F6BF-5375-455C-9EA6-DF929625EA0E}">
        <p15:presenceInfo xmlns:p15="http://schemas.microsoft.com/office/powerpoint/2012/main" userId="S-1-5-21-1271409858-1095883707-2794662393-909678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2934F1"/>
    <a:srgbClr val="D4D0C8"/>
    <a:srgbClr val="448AD7"/>
    <a:srgbClr val="4F616A"/>
    <a:srgbClr val="91C6F7"/>
    <a:srgbClr val="FF5050"/>
    <a:srgbClr val="FF8B8B"/>
    <a:srgbClr val="7DC56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91" autoAdjust="0"/>
    <p:restoredTop sz="96197" autoAdjust="0"/>
  </p:normalViewPr>
  <p:slideViewPr>
    <p:cSldViewPr snapToGrid="0">
      <p:cViewPr varScale="1">
        <p:scale>
          <a:sx n="119" d="100"/>
          <a:sy n="119" d="100"/>
        </p:scale>
        <p:origin x="792" y="192"/>
      </p:cViewPr>
      <p:guideLst>
        <p:guide orient="horz" pos="2232"/>
        <p:guide pos="2952"/>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7" d="100"/>
          <a:sy n="87" d="100"/>
        </p:scale>
        <p:origin x="277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5E47750-5F35-42AE-BB82-CD2543B3C9F0}" type="datetimeFigureOut">
              <a:rPr lang="en-US" smtClean="0"/>
              <a:t>12/31/22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B2B0F61-47E8-4593-AD3D-20EA79156E11}" type="slidenum">
              <a:rPr lang="en-US" smtClean="0"/>
              <a:t>‹#›</a:t>
            </a:fld>
            <a:endParaRPr lang="en-US"/>
          </a:p>
        </p:txBody>
      </p:sp>
    </p:spTree>
    <p:extLst>
      <p:ext uri="{BB962C8B-B14F-4D97-AF65-F5344CB8AC3E}">
        <p14:creationId xmlns:p14="http://schemas.microsoft.com/office/powerpoint/2010/main" val="2225977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BF3C3B9-5E44-4DC9-95EC-969C2FDC697B}" type="datetimeFigureOut">
              <a:rPr lang="en-US" smtClean="0"/>
              <a:t>12/31/22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7413FEC8-6718-46EA-AA8A-193A0D995F42}" type="slidenum">
              <a:rPr lang="en-US" smtClean="0"/>
              <a:t>‹#›</a:t>
            </a:fld>
            <a:endParaRPr lang="en-US"/>
          </a:p>
        </p:txBody>
      </p:sp>
    </p:spTree>
    <p:extLst>
      <p:ext uri="{BB962C8B-B14F-4D97-AF65-F5344CB8AC3E}">
        <p14:creationId xmlns:p14="http://schemas.microsoft.com/office/powerpoint/2010/main" val="22775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daddy.com/garage/whats-a-fully-qualified-domain-name-fqdn-and-whats-it-good-f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10</a:t>
            </a:fld>
            <a:endParaRPr lang="en-US"/>
          </a:p>
        </p:txBody>
      </p:sp>
    </p:spTree>
    <p:extLst>
      <p:ext uri="{BB962C8B-B14F-4D97-AF65-F5344CB8AC3E}">
        <p14:creationId xmlns:p14="http://schemas.microsoft.com/office/powerpoint/2010/main" val="135949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https://www.godaddy.com/garage/whats-a-fully-qualified-domain-name-fqdn-and-whats-it-good-for/</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14</a:t>
            </a:fld>
            <a:endParaRPr lang="en-US"/>
          </a:p>
        </p:txBody>
      </p:sp>
    </p:spTree>
    <p:extLst>
      <p:ext uri="{BB962C8B-B14F-4D97-AF65-F5344CB8AC3E}">
        <p14:creationId xmlns:p14="http://schemas.microsoft.com/office/powerpoint/2010/main" val="23285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23</a:t>
            </a:fld>
            <a:endParaRPr lang="en-US"/>
          </a:p>
        </p:txBody>
      </p:sp>
    </p:spTree>
    <p:extLst>
      <p:ext uri="{BB962C8B-B14F-4D97-AF65-F5344CB8AC3E}">
        <p14:creationId xmlns:p14="http://schemas.microsoft.com/office/powerpoint/2010/main" val="57389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40</a:t>
            </a:fld>
            <a:endParaRPr lang="en-US"/>
          </a:p>
        </p:txBody>
      </p:sp>
    </p:spTree>
    <p:extLst>
      <p:ext uri="{BB962C8B-B14F-4D97-AF65-F5344CB8AC3E}">
        <p14:creationId xmlns:p14="http://schemas.microsoft.com/office/powerpoint/2010/main" val="400694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 </a:t>
            </a:r>
            <a:r>
              <a:rPr lang="en-US" b="0" dirty="0"/>
              <a:t>(</a:t>
            </a:r>
            <a:r>
              <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SNMPv3 supports the strongest cipher suite available TLSv1.3 and TLSv1.2 and SSH is CLI not browser-based)</a:t>
            </a:r>
          </a:p>
          <a:p>
            <a:r>
              <a:rPr lang="en-US" dirty="0"/>
              <a:t>2. a and b</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2AAB8C-032E-9244-96F7-86A569CFF9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64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11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755440315"/>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ounded Rectangle 15"/>
          <p:cNvSpPr/>
          <p:nvPr userDrawn="1"/>
        </p:nvSpPr>
        <p:spPr>
          <a:xfrm>
            <a:off x="990600" y="1447796"/>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8434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344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15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98169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3924299"/>
            <a:ext cx="5029200" cy="1047750"/>
          </a:xfrm>
          <a:prstGeom prst="rect">
            <a:avLst/>
          </a:prstGeom>
        </p:spPr>
        <p:txBody>
          <a:bodyPr/>
          <a:lstStyle>
            <a:lvl1pPr marL="0" indent="0" algn="ctr">
              <a:spcBef>
                <a:spcPts val="0"/>
              </a:spcBef>
              <a:buFont typeface="Wingdings" pitchFamily="2" charset="2"/>
              <a:buNone/>
              <a:defRPr sz="28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pic>
        <p:nvPicPr>
          <p:cNvPr id="19" name="Picture 18"/>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p:spPr>
      </p:pic>
      <p:pic>
        <p:nvPicPr>
          <p:cNvPr id="10" name="Picture 9"/>
          <p:cNvPicPr>
            <a:picLocks noChangeAspect="1"/>
          </p:cNvPicPr>
          <p:nvPr userDrawn="1"/>
        </p:nvPicPr>
        <p:blipFill>
          <a:blip r:embed="rId3"/>
          <a:stretch>
            <a:fillRect/>
          </a:stretch>
        </p:blipFill>
        <p:spPr>
          <a:xfrm>
            <a:off x="7040880" y="3840480"/>
            <a:ext cx="1204716" cy="1225296"/>
          </a:xfrm>
          <a:prstGeom prst="rect">
            <a:avLst/>
          </a:prstGeom>
        </p:spPr>
      </p:pic>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97000"/>
                    </a14:imgEffect>
                  </a14:imgLayer>
                </a14:imgProps>
              </a:ext>
            </a:extLst>
          </a:blip>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2617407026"/>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9818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 Placeholder 5"/>
          <p:cNvSpPr>
            <a:spLocks noGrp="1"/>
          </p:cNvSpPr>
          <p:nvPr>
            <p:ph type="body" sz="quarter" idx="12"/>
          </p:nvPr>
        </p:nvSpPr>
        <p:spPr>
          <a:xfrm>
            <a:off x="379412" y="1058863"/>
            <a:ext cx="8408987" cy="5353088"/>
          </a:xfrm>
          <a:prstGeom prst="rect">
            <a:avLst/>
          </a:prstGeom>
        </p:spPr>
        <p:txBody>
          <a:bodyPr/>
          <a:lstStyle>
            <a:lvl1pPr marL="365760" indent="-365760">
              <a:buClr>
                <a:schemeClr val="tx2">
                  <a:lumMod val="40000"/>
                  <a:lumOff val="60000"/>
                </a:schemeClr>
              </a:buClr>
              <a:buSzPct val="100000"/>
              <a:buFont typeface="+mj-lt"/>
              <a:buAutoNum type="alphaLcPeriod"/>
              <a:defRPr sz="16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7" name="Rectangle 6"/>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6"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758596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2" y="1058863"/>
            <a:ext cx="8408987" cy="5353088"/>
          </a:xfrm>
          <a:prstGeom prst="rect">
            <a:avLst/>
          </a:prstGeom>
        </p:spPr>
        <p:txBody>
          <a:bodyPr/>
          <a:lstStyle>
            <a:lvl1pPr marL="365760" indent="-365760">
              <a:buClr>
                <a:schemeClr val="tx2">
                  <a:lumMod val="40000"/>
                  <a:lumOff val="60000"/>
                </a:schemeClr>
              </a:buClr>
              <a:buSzPct val="100000"/>
              <a:buFont typeface="+mj-lt"/>
              <a:buAutoNum type="arabicPeriod"/>
              <a:defRPr sz="18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7"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78603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2151660270"/>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907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9138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a:defRPr/>
            </a:pPr>
            <a:fld id="{CF8BF5C1-0C31-4117-9346-26B34DEE768C}" type="slidenum">
              <a:rPr lang="en-US" altLang="en-US" smtClean="0"/>
              <a:pPr>
                <a:defRPr/>
              </a:pPr>
              <a:t>‹#›</a:t>
            </a:fld>
            <a:endParaRPr lang="en-US" altLang="en-US" dirty="0"/>
          </a:p>
        </p:txBody>
      </p:sp>
      <p:sp>
        <p:nvSpPr>
          <p:cNvPr id="5" name="Text Placeholder 5"/>
          <p:cNvSpPr>
            <a:spLocks noGrp="1"/>
          </p:cNvSpPr>
          <p:nvPr>
            <p:ph type="body" sz="quarter" idx="12"/>
          </p:nvPr>
        </p:nvSpPr>
        <p:spPr>
          <a:xfrm>
            <a:off x="379412" y="1058863"/>
            <a:ext cx="8408987" cy="5353088"/>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888328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2" y="1058863"/>
            <a:ext cx="8408987" cy="5353088"/>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18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7"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7757800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7" name="Rectangle 6"/>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974888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3931920"/>
            <a:ext cx="5029200" cy="1047750"/>
          </a:xfrm>
          <a:prstGeom prst="rect">
            <a:avLst/>
          </a:prstGeom>
        </p:spPr>
        <p:txBody>
          <a:bodyPr/>
          <a:lstStyle>
            <a:lvl1pPr marL="0" indent="0" algn="ctr">
              <a:buFont typeface="Wingdings" pitchFamily="2" charset="2"/>
              <a:buNone/>
              <a:defRPr sz="32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3728896548"/>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defTabSz="457200">
              <a:defRPr/>
            </a:pPr>
            <a:fld id="{CF8BF5C1-0C31-4117-9346-26B34DEE768C}" type="slidenum">
              <a:rPr lang="en-US" altLang="en-US" smtClean="0"/>
              <a:pPr defTabSz="457200">
                <a:defRPr/>
              </a:pPr>
              <a:t>‹#›</a:t>
            </a:fld>
            <a:endParaRPr lang="en-US" altLang="en-US" dirty="0"/>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74914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efault black1">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20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96324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Default black2">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88807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Default numb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20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pPr marL="0" marR="0" lvl="0" indent="0" algn="ctr" defTabSz="914400" rtl="0" eaLnBrk="0" fontAlgn="auto" latinLnBrk="0" hangingPunct="0">
                <a:lnSpc>
                  <a:spcPct val="100000"/>
                </a:lnSpc>
                <a:spcBef>
                  <a:spcPts val="0"/>
                </a:spcBef>
                <a:spcAft>
                  <a:spcPts val="0"/>
                </a:spcAft>
                <a:buClrTx/>
                <a:buSzTx/>
                <a:buFontTx/>
                <a:buNone/>
                <a:tabLst/>
                <a:defRPr/>
              </a:pPr>
              <a:t>‹#›</a:t>
            </a:fld>
            <a:endParaRPr kumimoji="0" lang="en-US" altLang="en-US"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93223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Default Lett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pPr marL="0" marR="0" lvl="0" indent="0" algn="ctr" defTabSz="914400" rtl="0" eaLnBrk="0" fontAlgn="auto" latinLnBrk="0" hangingPunct="0">
                <a:lnSpc>
                  <a:spcPct val="100000"/>
                </a:lnSpc>
                <a:spcBef>
                  <a:spcPts val="0"/>
                </a:spcBef>
                <a:spcAft>
                  <a:spcPts val="0"/>
                </a:spcAft>
                <a:buClrTx/>
                <a:buSzTx/>
                <a:buFontTx/>
                <a:buNone/>
                <a:tabLst/>
                <a:defRPr/>
              </a:pPr>
              <a:t>‹#›</a:t>
            </a:fld>
            <a:endParaRPr kumimoji="0" lang="en-US" altLang="en-US"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69916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50191" name="Rectangle 15"/>
          <p:cNvSpPr>
            <a:spLocks noGrp="1" noChangeArrowheads="1"/>
          </p:cNvSpPr>
          <p:nvPr>
            <p:ph type="ctrTitle"/>
          </p:nvPr>
        </p:nvSpPr>
        <p:spPr>
          <a:xfrm>
            <a:off x="276227" y="1524000"/>
            <a:ext cx="8486775" cy="1600200"/>
          </a:xfrm>
        </p:spPr>
        <p:txBody>
          <a:bodyPr/>
          <a:lstStyle>
            <a:lvl1pPr algn="ctr">
              <a:defRPr sz="44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3924300"/>
            <a:ext cx="4495800" cy="1047750"/>
          </a:xfrm>
          <a:prstGeom prst="rect">
            <a:avLst/>
          </a:prstGeom>
        </p:spPr>
        <p:txBody>
          <a:bodyPr/>
          <a:lstStyle>
            <a:lvl1pPr marL="0" indent="0" algn="ctr">
              <a:buFont typeface="Wingdings" pitchFamily="2" charset="2"/>
              <a:buNone/>
              <a:defRPr sz="20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7658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125412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oubl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2DF0A6-2D64-4382-9D33-01A5B7EBDFDF}" type="slidenum">
              <a:rPr lang="en-US" smtClean="0"/>
              <a:t>‹#›</a:t>
            </a:fld>
            <a:endParaRPr lang="en-US" dirty="0"/>
          </a:p>
        </p:txBody>
      </p:sp>
      <p:sp>
        <p:nvSpPr>
          <p:cNvPr id="5" name="Text Placeholder 2"/>
          <p:cNvSpPr>
            <a:spLocks noGrp="1"/>
          </p:cNvSpPr>
          <p:nvPr>
            <p:ph type="body" idx="1"/>
          </p:nvPr>
        </p:nvSpPr>
        <p:spPr>
          <a:xfrm>
            <a:off x="457200" y="1111375"/>
            <a:ext cx="4040188" cy="639762"/>
          </a:xfrm>
          <a:prstGeom prst="rect">
            <a:avLst/>
          </a:prstGeom>
        </p:spPr>
        <p:txBody>
          <a:bodyPr anchor="b">
            <a:normAutofit/>
          </a:bodyPr>
          <a:lstStyle>
            <a:lvl1pPr marL="0" indent="0">
              <a:buNone/>
              <a:defRPr sz="2000" b="1" i="1">
                <a:solidFill>
                  <a:schemeClr val="tx2">
                    <a:lumMod val="40000"/>
                    <a:lumOff val="60000"/>
                  </a:schemeClr>
                </a:solidFill>
                <a:latin typeface="Calibri" panose="020F0502020204030204" pitchFamily="34" charset="0"/>
                <a:cs typeface="Calibri" panose="020F050202020403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3"/>
          <p:cNvSpPr>
            <a:spLocks noGrp="1"/>
          </p:cNvSpPr>
          <p:nvPr>
            <p:ph sz="half" idx="2" hasCustomPrompt="1"/>
          </p:nvPr>
        </p:nvSpPr>
        <p:spPr>
          <a:xfrm>
            <a:off x="457200" y="1751137"/>
            <a:ext cx="4040188" cy="4593906"/>
          </a:xfrm>
          <a:prstGeom prst="rect">
            <a:avLst/>
          </a:prstGeom>
        </p:spPr>
        <p:txBody>
          <a:bodyPr/>
          <a:lstStyle>
            <a:lvl1pPr marL="0" indent="0">
              <a:lnSpc>
                <a:spcPct val="100000"/>
              </a:lnSpc>
              <a:spcBef>
                <a:spcPts val="1200"/>
              </a:spcBef>
              <a:buNone/>
              <a:defRPr sz="2000">
                <a:solidFill>
                  <a:schemeClr val="bg1"/>
                </a:solidFill>
                <a:latin typeface="Calibri" panose="020F0502020204030204" pitchFamily="34" charset="0"/>
                <a:cs typeface="Calibri" panose="020F0502020204030204" pitchFamily="34" charset="0"/>
              </a:defRPr>
            </a:lvl1pPr>
            <a:lvl2pPr marL="274320" indent="-274320">
              <a:lnSpc>
                <a:spcPct val="100000"/>
              </a:lnSpc>
              <a:spcBef>
                <a:spcPts val="1200"/>
              </a:spcBef>
              <a:buClr>
                <a:schemeClr val="tx2">
                  <a:lumMod val="40000"/>
                  <a:lumOff val="60000"/>
                </a:schemeClr>
              </a:buClr>
              <a:buSzPct val="100000"/>
              <a:buFont typeface="Arial" panose="020B0604020202020204" pitchFamily="34" charset="0"/>
              <a:buChar char="•"/>
              <a:defRPr sz="1800">
                <a:solidFill>
                  <a:schemeClr val="bg1"/>
                </a:solidFill>
                <a:latin typeface="Calibri" panose="020F0502020204030204" pitchFamily="34" charset="0"/>
                <a:cs typeface="Calibri" panose="020F0502020204030204" pitchFamily="34" charset="0"/>
              </a:defRPr>
            </a:lvl2pPr>
            <a:lvl3pPr marL="548640" indent="-274320">
              <a:lnSpc>
                <a:spcPct val="100000"/>
              </a:lnSpc>
              <a:spcBef>
                <a:spcPts val="1200"/>
              </a:spcBef>
              <a:buClr>
                <a:schemeClr val="tx2">
                  <a:lumMod val="40000"/>
                  <a:lumOff val="60000"/>
                </a:schemeClr>
              </a:buClr>
              <a:buSzPct val="100000"/>
              <a:buFont typeface="Calibri" panose="020F0502020204030204" pitchFamily="34" charset="0"/>
              <a:buChar char="‒"/>
              <a:defRPr sz="1800">
                <a:solidFill>
                  <a:schemeClr val="bg1"/>
                </a:solidFill>
                <a:latin typeface="Calibri" panose="020F0502020204030204" pitchFamily="34" charset="0"/>
                <a:cs typeface="Calibri" panose="020F0502020204030204" pitchFamily="34" charset="0"/>
              </a:defRPr>
            </a:lvl3pPr>
            <a:lvl4pPr marL="822960" indent="-274320">
              <a:lnSpc>
                <a:spcPct val="100000"/>
              </a:lnSpc>
              <a:spcBef>
                <a:spcPts val="1200"/>
              </a:spcBef>
              <a:buClr>
                <a:schemeClr val="tx2">
                  <a:lumMod val="40000"/>
                  <a:lumOff val="60000"/>
                </a:schemeClr>
              </a:buClr>
              <a:buSzPct val="100000"/>
              <a:buFont typeface="Wingdings" panose="05000000000000000000" pitchFamily="2" charset="2"/>
              <a:buChar char="§"/>
              <a:defRPr sz="1600">
                <a:solidFill>
                  <a:schemeClr val="bg1"/>
                </a:solidFill>
                <a:latin typeface="Calibri" panose="020F0502020204030204" pitchFamily="34" charset="0"/>
                <a:cs typeface="Calibri" panose="020F0502020204030204" pitchFamily="34" charset="0"/>
              </a:defRPr>
            </a:lvl4pPr>
            <a:lvl5pPr marL="1097280" indent="-274320">
              <a:lnSpc>
                <a:spcPct val="100000"/>
              </a:lnSpc>
              <a:spcBef>
                <a:spcPts val="1200"/>
              </a:spcBef>
              <a:buClr>
                <a:schemeClr val="tx2">
                  <a:lumMod val="40000"/>
                  <a:lumOff val="60000"/>
                </a:schemeClr>
              </a:buClr>
              <a:buSzPct val="100000"/>
              <a:buFont typeface="Courier New" panose="02070309020205020404" pitchFamily="49" charset="0"/>
              <a:buChar char="o"/>
              <a:defRPr sz="1600">
                <a:solidFill>
                  <a:schemeClr val="bg1"/>
                </a:solidFill>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3"/>
          </p:nvPr>
        </p:nvSpPr>
        <p:spPr>
          <a:xfrm>
            <a:off x="4645029" y="1111375"/>
            <a:ext cx="4041775" cy="639762"/>
          </a:xfrm>
          <a:prstGeom prst="rect">
            <a:avLst/>
          </a:prstGeom>
        </p:spPr>
        <p:txBody>
          <a:bodyPr anchor="b">
            <a:noAutofit/>
          </a:bodyPr>
          <a:lstStyle>
            <a:lvl1pPr marL="0" indent="0">
              <a:buNone/>
              <a:defRPr sz="2000" b="1" i="1">
                <a:solidFill>
                  <a:schemeClr val="tx2">
                    <a:lumMod val="40000"/>
                    <a:lumOff val="60000"/>
                  </a:schemeClr>
                </a:solidFill>
                <a:latin typeface="Calibri" panose="020F0502020204030204" pitchFamily="34" charset="0"/>
                <a:cs typeface="Calibri" panose="020F050202020403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8" name="Content Placeholder 5"/>
          <p:cNvSpPr>
            <a:spLocks noGrp="1"/>
          </p:cNvSpPr>
          <p:nvPr>
            <p:ph sz="quarter" idx="4" hasCustomPrompt="1"/>
          </p:nvPr>
        </p:nvSpPr>
        <p:spPr>
          <a:xfrm>
            <a:off x="4645029" y="1751136"/>
            <a:ext cx="4041775" cy="4593907"/>
          </a:xfrm>
          <a:prstGeom prst="rect">
            <a:avLst/>
          </a:prstGeom>
        </p:spPr>
        <p:txBody>
          <a:bodyPr>
            <a:normAutofit/>
          </a:bodyPr>
          <a:lstStyle>
            <a:lvl1pPr marL="0" indent="0">
              <a:lnSpc>
                <a:spcPct val="100000"/>
              </a:lnSpc>
              <a:spcBef>
                <a:spcPts val="1200"/>
              </a:spcBef>
              <a:buNone/>
              <a:defRPr sz="2000">
                <a:solidFill>
                  <a:schemeClr val="bg1"/>
                </a:solidFill>
                <a:latin typeface="Calibri" panose="020F0502020204030204" pitchFamily="34" charset="0"/>
                <a:cs typeface="Calibri" panose="020F0502020204030204" pitchFamily="34" charset="0"/>
              </a:defRPr>
            </a:lvl1pPr>
            <a:lvl2pPr marL="274320" indent="-274320">
              <a:lnSpc>
                <a:spcPct val="100000"/>
              </a:lnSpc>
              <a:spcBef>
                <a:spcPts val="1200"/>
              </a:spcBef>
              <a:buClr>
                <a:schemeClr val="tx2">
                  <a:lumMod val="40000"/>
                  <a:lumOff val="60000"/>
                </a:schemeClr>
              </a:buClr>
              <a:buSzPct val="100000"/>
              <a:buFont typeface="Arial" panose="020B0604020202020204" pitchFamily="34" charset="0"/>
              <a:buChar char="•"/>
              <a:defRPr sz="1800">
                <a:solidFill>
                  <a:schemeClr val="bg1"/>
                </a:solidFill>
                <a:latin typeface="Calibri" panose="020F0502020204030204" pitchFamily="34" charset="0"/>
                <a:cs typeface="Calibri" panose="020F0502020204030204" pitchFamily="34" charset="0"/>
              </a:defRPr>
            </a:lvl2pPr>
            <a:lvl3pPr marL="548640" indent="-274320">
              <a:lnSpc>
                <a:spcPct val="100000"/>
              </a:lnSpc>
              <a:spcBef>
                <a:spcPts val="1200"/>
              </a:spcBef>
              <a:buClr>
                <a:schemeClr val="tx2">
                  <a:lumMod val="40000"/>
                  <a:lumOff val="60000"/>
                </a:schemeClr>
              </a:buClr>
              <a:buSzPct val="100000"/>
              <a:buFont typeface="Calibri" panose="020F0502020204030204" pitchFamily="34" charset="0"/>
              <a:buChar char="‒"/>
              <a:defRPr sz="1800">
                <a:solidFill>
                  <a:schemeClr val="bg1"/>
                </a:solidFill>
                <a:latin typeface="Calibri" panose="020F0502020204030204" pitchFamily="34" charset="0"/>
                <a:cs typeface="Calibri" panose="020F0502020204030204" pitchFamily="34" charset="0"/>
              </a:defRPr>
            </a:lvl3pPr>
            <a:lvl4pPr marL="822960" indent="-274320">
              <a:lnSpc>
                <a:spcPct val="100000"/>
              </a:lnSpc>
              <a:spcBef>
                <a:spcPts val="1200"/>
              </a:spcBef>
              <a:buClr>
                <a:schemeClr val="tx2">
                  <a:lumMod val="40000"/>
                  <a:lumOff val="60000"/>
                </a:schemeClr>
              </a:buClr>
              <a:buSzPct val="100000"/>
              <a:buFont typeface="Wingdings" panose="05000000000000000000" pitchFamily="2" charset="2"/>
              <a:buChar char="§"/>
              <a:defRPr sz="1600">
                <a:solidFill>
                  <a:schemeClr val="bg1"/>
                </a:solidFill>
                <a:latin typeface="Calibri" panose="020F0502020204030204" pitchFamily="34" charset="0"/>
                <a:cs typeface="Calibri" panose="020F0502020204030204" pitchFamily="34" charset="0"/>
              </a:defRPr>
            </a:lvl4pPr>
            <a:lvl5pPr marL="1097280" indent="-274320">
              <a:lnSpc>
                <a:spcPct val="100000"/>
              </a:lnSpc>
              <a:spcBef>
                <a:spcPts val="1200"/>
              </a:spcBef>
              <a:buClr>
                <a:schemeClr val="tx2">
                  <a:lumMod val="40000"/>
                  <a:lumOff val="60000"/>
                </a:schemeClr>
              </a:buClr>
              <a:buSzPct val="100000"/>
              <a:buFont typeface="Courier New" panose="02070309020205020404" pitchFamily="49" charset="0"/>
              <a:buChar char="o"/>
              <a:defRPr sz="1600">
                <a:solidFill>
                  <a:schemeClr val="bg1"/>
                </a:solidFill>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10" name="Rectangle 9"/>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9"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1244778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3682691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7" name="Rectangle 6"/>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11121309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56571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3564311008"/>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62427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2" y="1058863"/>
            <a:ext cx="8408987" cy="5353088"/>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18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7"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51831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36606924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3931920"/>
            <a:ext cx="5029200" cy="1047750"/>
          </a:xfrm>
          <a:prstGeom prst="rect">
            <a:avLst/>
          </a:prstGeom>
        </p:spPr>
        <p:txBody>
          <a:bodyPr/>
          <a:lstStyle>
            <a:lvl1pPr marL="0" indent="0" algn="ctr">
              <a:buFont typeface="Wingdings" pitchFamily="2" charset="2"/>
              <a:buNone/>
              <a:defRPr sz="32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409" r="5218"/>
          <a:stretch/>
        </p:blipFill>
        <p:spPr>
          <a:xfrm>
            <a:off x="1097280" y="3835526"/>
            <a:ext cx="1082842" cy="1225296"/>
          </a:xfrm>
          <a:prstGeom prst="rect">
            <a:avLst/>
          </a:prstGeom>
        </p:spPr>
      </p:pic>
      <p:pic>
        <p:nvPicPr>
          <p:cNvPr id="19" name="Picture 18"/>
          <p:cNvPicPr>
            <a:picLocks noChangeAspect="1"/>
          </p:cNvPicPr>
          <p:nvPr userDrawn="1"/>
        </p:nvPicPr>
        <p:blipFill>
          <a:blip r:embed="rId3">
            <a:duotone>
              <a:srgbClr val="000000">
                <a:shade val="45000"/>
                <a:satMod val="135000"/>
              </a:srgbClr>
              <a:prstClr val="white"/>
            </a:duotone>
          </a:blip>
          <a:stretch>
            <a:fillRect/>
          </a:stretch>
        </p:blipFill>
        <p:spPr>
          <a:xfrm>
            <a:off x="393192" y="109728"/>
            <a:ext cx="1046274" cy="822960"/>
          </a:xfrm>
          <a:prstGeom prst="rect">
            <a:avLst/>
          </a:prstGeom>
        </p:spPr>
      </p:pic>
      <p:pic>
        <p:nvPicPr>
          <p:cNvPr id="10" name="Picture 9"/>
          <p:cNvPicPr>
            <a:picLocks noChangeAspect="1"/>
          </p:cNvPicPr>
          <p:nvPr userDrawn="1"/>
        </p:nvPicPr>
        <p:blipFill>
          <a:blip r:embed="rId4"/>
          <a:stretch>
            <a:fillRect/>
          </a:stretch>
        </p:blipFill>
        <p:spPr>
          <a:xfrm>
            <a:off x="7040880" y="3840480"/>
            <a:ext cx="1204716" cy="1225296"/>
          </a:xfrm>
          <a:prstGeom prst="rect">
            <a:avLst/>
          </a:prstGeom>
        </p:spPr>
      </p:pic>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pic>
        <p:nvPicPr>
          <p:cNvPr id="2" name="Picture 1"/>
          <p:cNvPicPr>
            <a:picLocks noChangeAspect="1"/>
          </p:cNvPicPr>
          <p:nvPr userDrawn="1"/>
        </p:nvPicPr>
        <p:blipFill rotWithShape="1">
          <a:blip r:embed="rId5"/>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548112030"/>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defTabSz="457200">
              <a:defRPr/>
            </a:pPr>
            <a:fld id="{CF8BF5C1-0C31-4117-9346-26B34DEE768C}" type="slidenum">
              <a:rPr lang="en-US" altLang="en-US" smtClean="0"/>
              <a:pPr defTabSz="457200">
                <a:defRPr/>
              </a:pPr>
              <a:t>‹#›</a:t>
            </a:fld>
            <a:endParaRPr lang="en-US" altLang="en-US" dirty="0"/>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1727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6902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fault black1">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20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12504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Default black2">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38485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fault numb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20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TextBox 9"/>
          <p:cNvSpPr txBox="1"/>
          <p:nvPr userDrawn="1"/>
        </p:nvSpPr>
        <p:spPr>
          <a:xfrm>
            <a:off x="3208915" y="6501888"/>
            <a:ext cx="2802370" cy="338554"/>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Integrity - Service - Excellence</a:t>
            </a: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pPr marL="0" marR="0" lvl="0" indent="0" algn="ctr" defTabSz="914400" rtl="0" eaLnBrk="0" fontAlgn="auto" latinLnBrk="0" hangingPunct="0">
                <a:lnSpc>
                  <a:spcPct val="100000"/>
                </a:lnSpc>
                <a:spcBef>
                  <a:spcPts val="0"/>
                </a:spcBef>
                <a:spcAft>
                  <a:spcPts val="0"/>
                </a:spcAft>
                <a:buClrTx/>
                <a:buSzTx/>
                <a:buFontTx/>
                <a:buNone/>
                <a:tabLst/>
                <a:defRPr/>
              </a:pPr>
              <a:t>‹#›</a:t>
            </a:fld>
            <a:endParaRPr kumimoji="0" lang="en-US" altLang="en-US"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09769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Default Lett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i="0">
                <a:solidFill>
                  <a:schemeClr val="bg1"/>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endParaRPr lang="en-US" dirty="0"/>
          </a:p>
        </p:txBody>
      </p:sp>
      <p:sp>
        <p:nvSpPr>
          <p:cNvPr id="2" name="Date Placeholder 1"/>
          <p:cNvSpPr>
            <a:spLocks noGrp="1"/>
          </p:cNvSpPr>
          <p:nvPr>
            <p:ph type="dt" sz="half" idx="11"/>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TextBox 9"/>
          <p:cNvSpPr txBox="1"/>
          <p:nvPr userDrawn="1"/>
        </p:nvSpPr>
        <p:spPr>
          <a:xfrm>
            <a:off x="3208915" y="6501888"/>
            <a:ext cx="2802370" cy="338554"/>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Integrity - Service - Excellence</a:t>
            </a: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1"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pPr marL="0" marR="0" lvl="0" indent="0" algn="ctr" defTabSz="914400" rtl="0" eaLnBrk="0" fontAlgn="auto" latinLnBrk="0" hangingPunct="0">
                <a:lnSpc>
                  <a:spcPct val="100000"/>
                </a:lnSpc>
                <a:spcBef>
                  <a:spcPts val="0"/>
                </a:spcBef>
                <a:spcAft>
                  <a:spcPts val="0"/>
                </a:spcAft>
                <a:buClrTx/>
                <a:buSzTx/>
                <a:buFontTx/>
                <a:buNone/>
                <a:tabLst/>
                <a:defRPr/>
              </a:pPr>
              <a:t>‹#›</a:t>
            </a:fld>
            <a:endParaRPr kumimoji="0" lang="en-US" altLang="en-US"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12166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0191" name="Rectangle 15"/>
          <p:cNvSpPr>
            <a:spLocks noGrp="1" noChangeArrowheads="1"/>
          </p:cNvSpPr>
          <p:nvPr>
            <p:ph type="ctrTitle"/>
          </p:nvPr>
        </p:nvSpPr>
        <p:spPr>
          <a:xfrm>
            <a:off x="276227" y="1524000"/>
            <a:ext cx="8486775" cy="1600200"/>
          </a:xfrm>
        </p:spPr>
        <p:txBody>
          <a:bodyPr/>
          <a:lstStyle>
            <a:lvl1pPr algn="ctr">
              <a:defRPr sz="44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3924300"/>
            <a:ext cx="4495800" cy="1047750"/>
          </a:xfrm>
          <a:prstGeom prst="rect">
            <a:avLst/>
          </a:prstGeom>
        </p:spPr>
        <p:txBody>
          <a:bodyPr/>
          <a:lstStyle>
            <a:lvl1pPr marL="0" indent="0" algn="ctr">
              <a:buFont typeface="Wingdings" pitchFamily="2" charset="2"/>
              <a:buNone/>
              <a:defRPr sz="20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335395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oubl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2DF0A6-2D64-4382-9D33-01A5B7EBDFDF}" type="slidenum">
              <a:rPr lang="en-US" smtClean="0"/>
              <a:t>‹#›</a:t>
            </a:fld>
            <a:endParaRPr lang="en-US" dirty="0"/>
          </a:p>
        </p:txBody>
      </p:sp>
      <p:sp>
        <p:nvSpPr>
          <p:cNvPr id="5" name="Text Placeholder 2"/>
          <p:cNvSpPr>
            <a:spLocks noGrp="1"/>
          </p:cNvSpPr>
          <p:nvPr>
            <p:ph type="body" idx="1"/>
          </p:nvPr>
        </p:nvSpPr>
        <p:spPr>
          <a:xfrm>
            <a:off x="457200" y="1111375"/>
            <a:ext cx="4040188" cy="639762"/>
          </a:xfrm>
          <a:prstGeom prst="rect">
            <a:avLst/>
          </a:prstGeom>
        </p:spPr>
        <p:txBody>
          <a:bodyPr anchor="b">
            <a:normAutofit/>
          </a:bodyPr>
          <a:lstStyle>
            <a:lvl1pPr marL="0" indent="0">
              <a:buNone/>
              <a:defRPr sz="2000" b="1" i="1">
                <a:solidFill>
                  <a:schemeClr val="tx2">
                    <a:lumMod val="40000"/>
                    <a:lumOff val="60000"/>
                  </a:schemeClr>
                </a:solidFill>
                <a:latin typeface="Calibri" panose="020F0502020204030204" pitchFamily="34" charset="0"/>
                <a:cs typeface="Calibri" panose="020F050202020403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3"/>
          <p:cNvSpPr>
            <a:spLocks noGrp="1"/>
          </p:cNvSpPr>
          <p:nvPr>
            <p:ph sz="half" idx="2" hasCustomPrompt="1"/>
          </p:nvPr>
        </p:nvSpPr>
        <p:spPr>
          <a:xfrm>
            <a:off x="457200" y="1751137"/>
            <a:ext cx="4040188" cy="4593906"/>
          </a:xfrm>
          <a:prstGeom prst="rect">
            <a:avLst/>
          </a:prstGeom>
        </p:spPr>
        <p:txBody>
          <a:bodyPr/>
          <a:lstStyle>
            <a:lvl1pPr marL="0" indent="0">
              <a:lnSpc>
                <a:spcPct val="100000"/>
              </a:lnSpc>
              <a:spcBef>
                <a:spcPts val="1200"/>
              </a:spcBef>
              <a:buNone/>
              <a:defRPr sz="2000">
                <a:solidFill>
                  <a:schemeClr val="bg1"/>
                </a:solidFill>
                <a:latin typeface="Calibri" panose="020F0502020204030204" pitchFamily="34" charset="0"/>
                <a:cs typeface="Calibri" panose="020F0502020204030204" pitchFamily="34" charset="0"/>
              </a:defRPr>
            </a:lvl1pPr>
            <a:lvl2pPr marL="274320" indent="-274320">
              <a:lnSpc>
                <a:spcPct val="100000"/>
              </a:lnSpc>
              <a:spcBef>
                <a:spcPts val="1200"/>
              </a:spcBef>
              <a:buClr>
                <a:schemeClr val="tx2">
                  <a:lumMod val="40000"/>
                  <a:lumOff val="60000"/>
                </a:schemeClr>
              </a:buClr>
              <a:buSzPct val="100000"/>
              <a:buFont typeface="Arial" panose="020B0604020202020204" pitchFamily="34" charset="0"/>
              <a:buChar char="•"/>
              <a:defRPr sz="1800">
                <a:solidFill>
                  <a:schemeClr val="bg1"/>
                </a:solidFill>
                <a:latin typeface="Calibri" panose="020F0502020204030204" pitchFamily="34" charset="0"/>
                <a:cs typeface="Calibri" panose="020F0502020204030204" pitchFamily="34" charset="0"/>
              </a:defRPr>
            </a:lvl2pPr>
            <a:lvl3pPr marL="548640" indent="-274320">
              <a:lnSpc>
                <a:spcPct val="100000"/>
              </a:lnSpc>
              <a:spcBef>
                <a:spcPts val="1200"/>
              </a:spcBef>
              <a:buClr>
                <a:schemeClr val="tx2">
                  <a:lumMod val="40000"/>
                  <a:lumOff val="60000"/>
                </a:schemeClr>
              </a:buClr>
              <a:buSzPct val="100000"/>
              <a:buFont typeface="Calibri" panose="020F0502020204030204" pitchFamily="34" charset="0"/>
              <a:buChar char="‒"/>
              <a:defRPr sz="1800">
                <a:solidFill>
                  <a:schemeClr val="bg1"/>
                </a:solidFill>
                <a:latin typeface="Calibri" panose="020F0502020204030204" pitchFamily="34" charset="0"/>
                <a:cs typeface="Calibri" panose="020F0502020204030204" pitchFamily="34" charset="0"/>
              </a:defRPr>
            </a:lvl3pPr>
            <a:lvl4pPr marL="822960" indent="-274320">
              <a:lnSpc>
                <a:spcPct val="100000"/>
              </a:lnSpc>
              <a:spcBef>
                <a:spcPts val="1200"/>
              </a:spcBef>
              <a:buClr>
                <a:schemeClr val="tx2">
                  <a:lumMod val="40000"/>
                  <a:lumOff val="60000"/>
                </a:schemeClr>
              </a:buClr>
              <a:buSzPct val="100000"/>
              <a:buFont typeface="Wingdings" panose="05000000000000000000" pitchFamily="2" charset="2"/>
              <a:buChar char="§"/>
              <a:defRPr sz="1600">
                <a:solidFill>
                  <a:schemeClr val="bg1"/>
                </a:solidFill>
                <a:latin typeface="Calibri" panose="020F0502020204030204" pitchFamily="34" charset="0"/>
                <a:cs typeface="Calibri" panose="020F0502020204030204" pitchFamily="34" charset="0"/>
              </a:defRPr>
            </a:lvl4pPr>
            <a:lvl5pPr marL="1097280" indent="-274320">
              <a:lnSpc>
                <a:spcPct val="100000"/>
              </a:lnSpc>
              <a:spcBef>
                <a:spcPts val="1200"/>
              </a:spcBef>
              <a:buClr>
                <a:schemeClr val="tx2">
                  <a:lumMod val="40000"/>
                  <a:lumOff val="60000"/>
                </a:schemeClr>
              </a:buClr>
              <a:buSzPct val="100000"/>
              <a:buFont typeface="Courier New" panose="02070309020205020404" pitchFamily="49" charset="0"/>
              <a:buChar char="o"/>
              <a:defRPr sz="1600">
                <a:solidFill>
                  <a:schemeClr val="bg1"/>
                </a:solidFill>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3"/>
          </p:nvPr>
        </p:nvSpPr>
        <p:spPr>
          <a:xfrm>
            <a:off x="4645029" y="1111375"/>
            <a:ext cx="4041775" cy="639762"/>
          </a:xfrm>
          <a:prstGeom prst="rect">
            <a:avLst/>
          </a:prstGeom>
        </p:spPr>
        <p:txBody>
          <a:bodyPr anchor="b">
            <a:noAutofit/>
          </a:bodyPr>
          <a:lstStyle>
            <a:lvl1pPr marL="0" indent="0">
              <a:buNone/>
              <a:defRPr sz="2000" b="1" i="1">
                <a:solidFill>
                  <a:schemeClr val="tx2">
                    <a:lumMod val="40000"/>
                    <a:lumOff val="60000"/>
                  </a:schemeClr>
                </a:solidFill>
                <a:latin typeface="Calibri" panose="020F0502020204030204" pitchFamily="34" charset="0"/>
                <a:cs typeface="Calibri" panose="020F0502020204030204"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8" name="Content Placeholder 5"/>
          <p:cNvSpPr>
            <a:spLocks noGrp="1"/>
          </p:cNvSpPr>
          <p:nvPr>
            <p:ph sz="quarter" idx="4" hasCustomPrompt="1"/>
          </p:nvPr>
        </p:nvSpPr>
        <p:spPr>
          <a:xfrm>
            <a:off x="4645029" y="1751136"/>
            <a:ext cx="4041775" cy="4593907"/>
          </a:xfrm>
          <a:prstGeom prst="rect">
            <a:avLst/>
          </a:prstGeom>
        </p:spPr>
        <p:txBody>
          <a:bodyPr>
            <a:normAutofit/>
          </a:bodyPr>
          <a:lstStyle>
            <a:lvl1pPr marL="0" indent="0">
              <a:lnSpc>
                <a:spcPct val="100000"/>
              </a:lnSpc>
              <a:spcBef>
                <a:spcPts val="1200"/>
              </a:spcBef>
              <a:buNone/>
              <a:defRPr sz="2000">
                <a:solidFill>
                  <a:schemeClr val="bg1"/>
                </a:solidFill>
                <a:latin typeface="Calibri" panose="020F0502020204030204" pitchFamily="34" charset="0"/>
                <a:cs typeface="Calibri" panose="020F0502020204030204" pitchFamily="34" charset="0"/>
              </a:defRPr>
            </a:lvl1pPr>
            <a:lvl2pPr marL="274320" indent="-274320">
              <a:lnSpc>
                <a:spcPct val="100000"/>
              </a:lnSpc>
              <a:spcBef>
                <a:spcPts val="1200"/>
              </a:spcBef>
              <a:buClr>
                <a:schemeClr val="tx2">
                  <a:lumMod val="40000"/>
                  <a:lumOff val="60000"/>
                </a:schemeClr>
              </a:buClr>
              <a:buSzPct val="100000"/>
              <a:buFont typeface="Arial" panose="020B0604020202020204" pitchFamily="34" charset="0"/>
              <a:buChar char="•"/>
              <a:defRPr sz="1800">
                <a:solidFill>
                  <a:schemeClr val="bg1"/>
                </a:solidFill>
                <a:latin typeface="Calibri" panose="020F0502020204030204" pitchFamily="34" charset="0"/>
                <a:cs typeface="Calibri" panose="020F0502020204030204" pitchFamily="34" charset="0"/>
              </a:defRPr>
            </a:lvl2pPr>
            <a:lvl3pPr marL="548640" indent="-274320">
              <a:lnSpc>
                <a:spcPct val="100000"/>
              </a:lnSpc>
              <a:spcBef>
                <a:spcPts val="1200"/>
              </a:spcBef>
              <a:buClr>
                <a:schemeClr val="tx2">
                  <a:lumMod val="40000"/>
                  <a:lumOff val="60000"/>
                </a:schemeClr>
              </a:buClr>
              <a:buSzPct val="100000"/>
              <a:buFont typeface="Calibri" panose="020F0502020204030204" pitchFamily="34" charset="0"/>
              <a:buChar char="‒"/>
              <a:defRPr sz="1800">
                <a:solidFill>
                  <a:schemeClr val="bg1"/>
                </a:solidFill>
                <a:latin typeface="Calibri" panose="020F0502020204030204" pitchFamily="34" charset="0"/>
                <a:cs typeface="Calibri" panose="020F0502020204030204" pitchFamily="34" charset="0"/>
              </a:defRPr>
            </a:lvl3pPr>
            <a:lvl4pPr marL="822960" indent="-274320">
              <a:lnSpc>
                <a:spcPct val="100000"/>
              </a:lnSpc>
              <a:spcBef>
                <a:spcPts val="1200"/>
              </a:spcBef>
              <a:buClr>
                <a:schemeClr val="tx2">
                  <a:lumMod val="40000"/>
                  <a:lumOff val="60000"/>
                </a:schemeClr>
              </a:buClr>
              <a:buSzPct val="100000"/>
              <a:buFont typeface="Wingdings" panose="05000000000000000000" pitchFamily="2" charset="2"/>
              <a:buChar char="§"/>
              <a:defRPr sz="1600">
                <a:solidFill>
                  <a:schemeClr val="bg1"/>
                </a:solidFill>
                <a:latin typeface="Calibri" panose="020F0502020204030204" pitchFamily="34" charset="0"/>
                <a:cs typeface="Calibri" panose="020F0502020204030204" pitchFamily="34" charset="0"/>
              </a:defRPr>
            </a:lvl4pPr>
            <a:lvl5pPr marL="1097280" indent="-274320">
              <a:lnSpc>
                <a:spcPct val="100000"/>
              </a:lnSpc>
              <a:spcBef>
                <a:spcPts val="1200"/>
              </a:spcBef>
              <a:buClr>
                <a:schemeClr val="tx2">
                  <a:lumMod val="40000"/>
                  <a:lumOff val="60000"/>
                </a:schemeClr>
              </a:buClr>
              <a:buSzPct val="100000"/>
              <a:buFont typeface="Courier New" panose="02070309020205020404" pitchFamily="49" charset="0"/>
              <a:buChar char="o"/>
              <a:defRPr sz="1600">
                <a:solidFill>
                  <a:schemeClr val="bg1"/>
                </a:solidFill>
                <a:latin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28624644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 name="TextBox 9"/>
          <p:cNvSpPr txBox="1"/>
          <p:nvPr userDrawn="1"/>
        </p:nvSpPr>
        <p:spPr>
          <a:xfrm>
            <a:off x="3208915" y="6501888"/>
            <a:ext cx="2802370" cy="338554"/>
          </a:xfrm>
          <a:prstGeom prst="rect">
            <a:avLst/>
          </a:prstGeom>
          <a:solidFill>
            <a:schemeClr val="tx1"/>
          </a:solidFill>
        </p:spPr>
        <p:txBody>
          <a:bodyPr wrap="none" rtlCol="0">
            <a:spAutoFit/>
          </a:bodyPr>
          <a:lstStyle/>
          <a:p>
            <a:r>
              <a:rPr lang="en-US" sz="1600" b="1" i="1" dirty="0">
                <a:solidFill>
                  <a:schemeClr val="bg1"/>
                </a:solidFill>
                <a:latin typeface="Times New Roman" panose="02020603050405020304" pitchFamily="18" charset="0"/>
                <a:cs typeface="Times New Roman" panose="02020603050405020304" pitchFamily="18" charset="0"/>
              </a:rPr>
              <a:t>Integrity</a:t>
            </a:r>
            <a:r>
              <a:rPr lang="en-US" sz="1600" b="1" i="1" baseline="0" dirty="0">
                <a:solidFill>
                  <a:schemeClr val="bg1"/>
                </a:solidFill>
                <a:latin typeface="Times New Roman" panose="02020603050405020304" pitchFamily="18" charset="0"/>
                <a:cs typeface="Times New Roman" panose="02020603050405020304" pitchFamily="18" charset="0"/>
              </a:rPr>
              <a:t> - Service - Excellence</a:t>
            </a:r>
            <a:endParaRPr lang="en-US" sz="1600" b="1" i="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26786806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19339858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79153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15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599245068"/>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79" r="-199"/>
          <a:stretch/>
        </p:blipFill>
        <p:spPr bwMode="auto">
          <a:xfrm>
            <a:off x="-54932" y="-52644"/>
            <a:ext cx="9253864" cy="214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46C6C72-AFD3-4691-9386-40771A06CE0A}" type="datetimeFigureOut">
              <a:rPr lang="en-US" smtClean="0"/>
              <a:t>12/31/22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C6FB3B7-2F3F-45EC-BCF2-83C22FA0DCC3}" type="slidenum">
              <a:rPr lang="en-US" smtClean="0"/>
              <a:t>‹#›</a:t>
            </a:fld>
            <a:endParaRPr lang="en-U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79" r="-199"/>
          <a:stretch/>
        </p:blipFill>
        <p:spPr bwMode="auto">
          <a:xfrm>
            <a:off x="-50212" y="4863313"/>
            <a:ext cx="9253864" cy="199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a:xfrm>
            <a:off x="-76200" y="-152400"/>
            <a:ext cx="9279852" cy="22479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4932" y="4843027"/>
            <a:ext cx="9279852" cy="2014973"/>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5173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5848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a:defRPr/>
            </a:pPr>
            <a:fld id="{CF8BF5C1-0C31-4117-9346-26B34DEE768C}" type="slidenum">
              <a:rPr lang="en-US" altLang="en-US" smtClean="0"/>
              <a:pPr>
                <a:defRPr/>
              </a:pPr>
              <a:t>‹#›</a:t>
            </a:fld>
            <a:endParaRPr lang="en-US" altLang="en-US" dirty="0"/>
          </a:p>
        </p:txBody>
      </p:sp>
      <p:sp>
        <p:nvSpPr>
          <p:cNvPr id="5" name="Text Placeholder 5"/>
          <p:cNvSpPr>
            <a:spLocks noGrp="1"/>
          </p:cNvSpPr>
          <p:nvPr>
            <p:ph type="body" sz="quarter" idx="12"/>
          </p:nvPr>
        </p:nvSpPr>
        <p:spPr>
          <a:xfrm>
            <a:off x="379413" y="1058863"/>
            <a:ext cx="8408987" cy="5353088"/>
          </a:xfrm>
          <a:prstGeom prst="rect">
            <a:avLst/>
          </a:prstGeom>
        </p:spPr>
        <p:txBody>
          <a:bodyPr/>
          <a:lstStyle>
            <a:lvl1pPr marL="274320" indent="-274320">
              <a:spcBef>
                <a:spcPts val="900"/>
              </a:spcBef>
              <a:buClr>
                <a:schemeClr val="tx2">
                  <a:lumMod val="40000"/>
                  <a:lumOff val="60000"/>
                </a:schemeClr>
              </a:buClr>
              <a:buSzPct val="100000"/>
              <a:buFont typeface="+mj-lt"/>
              <a:buAutoNum type="alphaLcPeriod"/>
              <a:defRPr sz="1200">
                <a:solidFill>
                  <a:schemeClr val="bg1"/>
                </a:solidFill>
                <a:latin typeface="Calibri" panose="020F0502020204030204" pitchFamily="34" charset="0"/>
                <a:cs typeface="Calibri" panose="020F0502020204030204" pitchFamily="34" charset="0"/>
              </a:defRPr>
            </a:lvl1pPr>
            <a:lvl2pPr marL="647700" indent="-342900">
              <a:buFont typeface="+mj-lt"/>
              <a:buAutoNum type="arabicPeriod"/>
              <a:defRPr/>
            </a:lvl2pPr>
            <a:lvl3pPr marL="945356" indent="-342900">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Edit Master text styles</a:t>
            </a:r>
          </a:p>
        </p:txBody>
      </p:sp>
      <p:sp>
        <p:nvSpPr>
          <p:cNvPr id="6"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8883204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3" y="1058863"/>
            <a:ext cx="8408987" cy="5353088"/>
          </a:xfrm>
          <a:prstGeom prst="rect">
            <a:avLst/>
          </a:prstGeom>
        </p:spPr>
        <p:txBody>
          <a:bodyPr/>
          <a:lstStyle>
            <a:lvl1pPr marL="274320" indent="-274320">
              <a:spcBef>
                <a:spcPts val="900"/>
              </a:spcBef>
              <a:buClr>
                <a:schemeClr val="tx2">
                  <a:lumMod val="40000"/>
                  <a:lumOff val="60000"/>
                </a:schemeClr>
              </a:buClr>
              <a:buSzPct val="100000"/>
              <a:buFont typeface="+mj-lt"/>
              <a:buAutoNum type="arabicPeriod"/>
              <a:defRPr sz="1350">
                <a:solidFill>
                  <a:schemeClr val="bg1"/>
                </a:solidFill>
                <a:latin typeface="Calibri" panose="020F0502020204030204" pitchFamily="34" charset="0"/>
                <a:cs typeface="Calibri" panose="020F0502020204030204" pitchFamily="34" charset="0"/>
              </a:defRPr>
            </a:lvl1pPr>
            <a:lvl2pPr marL="647700" indent="-342900">
              <a:buFont typeface="+mj-lt"/>
              <a:buAutoNum type="arabicPeriod"/>
              <a:defRPr/>
            </a:lvl2pPr>
            <a:lvl3pPr marL="945356" indent="-342900">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7"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2949840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9" name="Content Placeholder 2"/>
          <p:cNvSpPr>
            <a:spLocks noGrp="1"/>
          </p:cNvSpPr>
          <p:nvPr>
            <p:ph sz="half" idx="12"/>
          </p:nvPr>
        </p:nvSpPr>
        <p:spPr>
          <a:xfrm>
            <a:off x="405179" y="1066800"/>
            <a:ext cx="4026145" cy="5334000"/>
          </a:xfrm>
          <a:prstGeom prst="rect">
            <a:avLst/>
          </a:prstGeom>
        </p:spPr>
        <p:txBody>
          <a:bodyPr/>
          <a:lstStyle>
            <a:lvl1pPr marL="0" indent="0">
              <a:spcBef>
                <a:spcPts val="45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45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450"/>
              </a:spcBef>
              <a:buClr>
                <a:schemeClr val="tx2">
                  <a:lumMod val="40000"/>
                  <a:lumOff val="60000"/>
                </a:schemeClr>
              </a:buClr>
              <a:buSzPct val="100000"/>
              <a:buFont typeface="Arial" panose="020B0604020202020204" pitchFamily="34" charset="0"/>
              <a:buChar char="–"/>
              <a:defRPr sz="1200" b="1">
                <a:solidFill>
                  <a:schemeClr val="bg1"/>
                </a:solidFill>
                <a:effectLst/>
                <a:latin typeface="Calibri" panose="020F0502020204030204" pitchFamily="34" charset="0"/>
                <a:cs typeface="Calibri" panose="020F0502020204030204" pitchFamily="34" charset="0"/>
              </a:defRPr>
            </a:lvl3pPr>
            <a:lvl4pPr marL="617220" indent="-205740">
              <a:spcBef>
                <a:spcPts val="450"/>
              </a:spcBef>
              <a:buClr>
                <a:schemeClr val="tx2">
                  <a:lumMod val="40000"/>
                  <a:lumOff val="60000"/>
                </a:schemeClr>
              </a:buClr>
              <a:buSzPct val="100000"/>
              <a:buFont typeface="Wingdings" panose="05000000000000000000" pitchFamily="2" charset="2"/>
              <a:buChar char="§"/>
              <a:defRPr sz="1200" b="1" baseline="0">
                <a:solidFill>
                  <a:schemeClr val="bg1"/>
                </a:solidFill>
                <a:effectLst/>
                <a:latin typeface="Calibri" panose="020F0502020204030204" pitchFamily="34" charset="0"/>
                <a:cs typeface="Calibri" panose="020F0502020204030204" pitchFamily="34" charset="0"/>
              </a:defRPr>
            </a:lvl4pPr>
            <a:lvl5pPr marL="822960" indent="-205740">
              <a:spcBef>
                <a:spcPts val="450"/>
              </a:spcBef>
              <a:buClr>
                <a:schemeClr val="tx2">
                  <a:lumMod val="40000"/>
                  <a:lumOff val="60000"/>
                </a:schemeClr>
              </a:buClr>
              <a:buSzPct val="100000"/>
              <a:buFont typeface="Courier New" panose="02070309020205020404" pitchFamily="49" charset="0"/>
              <a:buChar char="o"/>
              <a:defRPr sz="120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5" y="1128712"/>
            <a:ext cx="4026145" cy="5334000"/>
          </a:xfrm>
          <a:prstGeom prst="rect">
            <a:avLst/>
          </a:prstGeom>
        </p:spPr>
        <p:txBody>
          <a:bodyPr/>
          <a:lstStyle>
            <a:lvl1pPr marL="0" indent="0">
              <a:spcBef>
                <a:spcPts val="45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45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450"/>
              </a:spcBef>
              <a:buClr>
                <a:schemeClr val="tx2">
                  <a:lumMod val="40000"/>
                  <a:lumOff val="60000"/>
                </a:schemeClr>
              </a:buClr>
              <a:buSzPct val="100000"/>
              <a:buFont typeface="Arial" panose="020B0604020202020204" pitchFamily="34" charset="0"/>
              <a:buChar char="–"/>
              <a:defRPr sz="1200" b="1">
                <a:solidFill>
                  <a:schemeClr val="bg1"/>
                </a:solidFill>
                <a:effectLst/>
                <a:latin typeface="Calibri" panose="020F0502020204030204" pitchFamily="34" charset="0"/>
                <a:cs typeface="Calibri" panose="020F0502020204030204" pitchFamily="34" charset="0"/>
              </a:defRPr>
            </a:lvl3pPr>
            <a:lvl4pPr marL="617220" indent="-205740">
              <a:spcBef>
                <a:spcPts val="450"/>
              </a:spcBef>
              <a:buClr>
                <a:schemeClr val="tx2">
                  <a:lumMod val="40000"/>
                  <a:lumOff val="60000"/>
                </a:schemeClr>
              </a:buClr>
              <a:buSzPct val="100000"/>
              <a:buFont typeface="Wingdings" panose="05000000000000000000" pitchFamily="2" charset="2"/>
              <a:buChar char="§"/>
              <a:defRPr sz="1200" b="1" baseline="0">
                <a:solidFill>
                  <a:schemeClr val="bg1"/>
                </a:solidFill>
                <a:effectLst/>
                <a:latin typeface="Calibri" panose="020F0502020204030204" pitchFamily="34" charset="0"/>
                <a:cs typeface="Calibri" panose="020F0502020204030204" pitchFamily="34" charset="0"/>
              </a:defRPr>
            </a:lvl4pPr>
            <a:lvl5pPr marL="822960" indent="-205740">
              <a:spcBef>
                <a:spcPts val="450"/>
              </a:spcBef>
              <a:buClr>
                <a:schemeClr val="tx2">
                  <a:lumMod val="40000"/>
                  <a:lumOff val="60000"/>
                </a:schemeClr>
              </a:buClr>
              <a:buSzPct val="100000"/>
              <a:buFont typeface="Courier New" panose="02070309020205020404" pitchFamily="49" charset="0"/>
              <a:buChar char="o"/>
              <a:defRPr sz="120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7" name="Rectangle 6"/>
          <p:cNvSpPr/>
          <p:nvPr userDrawn="1"/>
        </p:nvSpPr>
        <p:spPr bwMode="auto">
          <a:xfrm>
            <a:off x="346842" y="88609"/>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273961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9296400" cy="689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userDrawn="1"/>
        </p:nvSpPr>
        <p:spPr>
          <a:xfrm>
            <a:off x="533400" y="274638"/>
            <a:ext cx="8458199" cy="6268666"/>
          </a:xfrm>
          <a:prstGeom prst="round2DiagRect">
            <a:avLst/>
          </a:pr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en-US" sz="3200" kern="1200" dirty="0">
                <a:solidFill>
                  <a:schemeClr val="tx1"/>
                </a:solidFill>
                <a:latin typeface="+mn-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2240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a:t>Click to edit Master title style</a:t>
            </a:r>
          </a:p>
        </p:txBody>
      </p:sp>
      <p:sp>
        <p:nvSpPr>
          <p:cNvPr id="3" name="Content Placeholder 2"/>
          <p:cNvSpPr>
            <a:spLocks noGrp="1"/>
          </p:cNvSpPr>
          <p:nvPr>
            <p:ph idx="1"/>
          </p:nvPr>
        </p:nvSpPr>
        <p:spPr>
          <a:xfrm>
            <a:off x="457200" y="1752600"/>
            <a:ext cx="8229600" cy="4373563"/>
          </a:xfrm>
        </p:spPr>
        <p:txBody>
          <a:bodyPr/>
          <a:lstStyle>
            <a:lvl1pPr marL="514350" indent="-514350">
              <a:buClr>
                <a:srgbClr val="FF0000"/>
              </a:buClr>
              <a:buFont typeface="Arial" pitchFamily="34" charset="0"/>
              <a:buChar cha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ounded Rectangle 12"/>
          <p:cNvSpPr/>
          <p:nvPr userDrawn="1"/>
        </p:nvSpPr>
        <p:spPr>
          <a:xfrm>
            <a:off x="990600" y="16002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9817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61795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ounded Rectangle 14"/>
          <p:cNvSpPr/>
          <p:nvPr userDrawn="1"/>
        </p:nvSpPr>
        <p:spPr>
          <a:xfrm>
            <a:off x="990600" y="1469572"/>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60626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10.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3.png"/><Relationship Id="rId5" Type="http://schemas.openxmlformats.org/officeDocument/2006/relationships/slideLayout" Target="../slideLayouts/slideLayout9.xml"/><Relationship Id="rId10" Type="http://schemas.openxmlformats.org/officeDocument/2006/relationships/theme" Target="../theme/theme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6.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7.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5">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108537"/>
      </p:ext>
    </p:extLst>
  </p:cSld>
  <p:clrMap bg1="lt1" tx1="dk1" bg2="lt2" tx2="dk2" accent1="accent1" accent2="accent2" accent3="accent3" accent4="accent4" accent5="accent5" accent6="accent6" hlink="hlink" folHlink="folHlink"/>
  <p:sldLayoutIdLst>
    <p:sldLayoutId id="2147483700" r:id="rId1"/>
    <p:sldLayoutId id="2147483715" r:id="rId2"/>
    <p:sldLayoutId id="2147483725" r:id="rId3"/>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4828452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Lst>
  <p:hf hdr="0" ftr="0" dt="0"/>
  <p:txStyles>
    <p:titleStyle>
      <a:lvl1pPr algn="ctr" rtl="0" eaLnBrk="1" fontAlgn="base" hangingPunct="1">
        <a:spcBef>
          <a:spcPct val="0"/>
        </a:spcBef>
        <a:spcAft>
          <a:spcPct val="0"/>
        </a:spcAft>
        <a:defRPr sz="12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46123919"/>
      </p:ext>
    </p:extLst>
  </p:cSld>
  <p:clrMap bg1="lt1" tx1="dk1" bg2="lt2" tx2="dk2" accent1="accent1" accent2="accent2" accent3="accent3" accent4="accent4" accent5="accent5" accent6="accent6" hlink="hlink" folHlink="folHlink"/>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0894"/>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2"/>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a:stretch/>
        </p:blipFill>
        <p:spPr bwMode="auto">
          <a:xfrm>
            <a:off x="-1" y="0"/>
            <a:ext cx="9144001" cy="36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0" y="0"/>
            <a:ext cx="9144000" cy="362309"/>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p:cNvSpPr>
            <a:spLocks noGrp="1"/>
          </p:cNvSpPr>
          <p:nvPr>
            <p:ph type="sldNum" sz="quarter" idx="4"/>
          </p:nvPr>
        </p:nvSpPr>
        <p:spPr>
          <a:xfrm>
            <a:off x="3810000" y="6155937"/>
            <a:ext cx="2133600" cy="365125"/>
          </a:xfrm>
          <a:prstGeom prst="rect">
            <a:avLst/>
          </a:prstGeom>
        </p:spPr>
        <p:txBody>
          <a:bodyPr/>
          <a:lstStyle>
            <a:lvl1pPr algn="ctr">
              <a:defRPr/>
            </a:lvl1pPr>
          </a:lstStyle>
          <a:p>
            <a:fld id="{FC6FB3B7-2F3F-45EC-BCF2-83C22FA0DCC3}" type="slidenum">
              <a:rPr lang="en-US" smtClean="0"/>
              <a:pPr/>
              <a:t>‹#›</a:t>
            </a:fld>
            <a:endParaRPr lang="en-US" dirty="0"/>
          </a:p>
        </p:txBody>
      </p:sp>
      <p:pic>
        <p:nvPicPr>
          <p:cNvPr id="10" name="Picture 2"/>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a:stretch/>
        </p:blipFill>
        <p:spPr bwMode="auto">
          <a:xfrm>
            <a:off x="0" y="6495691"/>
            <a:ext cx="9144001" cy="36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userDrawn="1"/>
        </p:nvSpPr>
        <p:spPr>
          <a:xfrm>
            <a:off x="7391400" y="6172200"/>
            <a:ext cx="1314975" cy="276999"/>
          </a:xfrm>
          <a:prstGeom prst="rect">
            <a:avLst/>
          </a:prstGeom>
          <a:noFill/>
        </p:spPr>
        <p:txBody>
          <a:bodyPr wrap="none" rtlCol="0">
            <a:spAutoFit/>
          </a:bodyPr>
          <a:lstStyle/>
          <a:p>
            <a:r>
              <a:rPr lang="en-US" sz="1200" dirty="0">
                <a:solidFill>
                  <a:srgbClr val="C00000"/>
                </a:solidFill>
              </a:rPr>
              <a:t>© 2017</a:t>
            </a:r>
            <a:r>
              <a:rPr lang="en-US" sz="1200" baseline="0" dirty="0">
                <a:solidFill>
                  <a:srgbClr val="C00000"/>
                </a:solidFill>
              </a:rPr>
              <a:t> YCDA, LLC</a:t>
            </a:r>
            <a:endParaRPr lang="en-US" sz="1200" i="0" dirty="0">
              <a:solidFill>
                <a:srgbClr val="C00000"/>
              </a:solidFill>
            </a:endParaRPr>
          </a:p>
        </p:txBody>
      </p:sp>
      <p:sp>
        <p:nvSpPr>
          <p:cNvPr id="12" name="TextBox 11"/>
          <p:cNvSpPr txBox="1"/>
          <p:nvPr userDrawn="1"/>
        </p:nvSpPr>
        <p:spPr>
          <a:xfrm>
            <a:off x="838200" y="6141004"/>
            <a:ext cx="2730684" cy="369332"/>
          </a:xfrm>
          <a:prstGeom prst="rect">
            <a:avLst/>
          </a:prstGeom>
          <a:noFill/>
        </p:spPr>
        <p:txBody>
          <a:bodyPr wrap="none" rtlCol="0">
            <a:spAutoFit/>
          </a:bodyPr>
          <a:lstStyle/>
          <a:p>
            <a:r>
              <a:rPr lang="en-US" sz="1800" baseline="0" dirty="0">
                <a:solidFill>
                  <a:srgbClr val="C00000"/>
                </a:solidFill>
              </a:rPr>
              <a:t>GetCertifiedGetAhead.com</a:t>
            </a:r>
            <a:endParaRPr lang="en-US" sz="1800" i="0" dirty="0">
              <a:solidFill>
                <a:srgbClr val="C00000"/>
              </a:solidFill>
            </a:endParaRPr>
          </a:p>
        </p:txBody>
      </p:sp>
      <p:sp>
        <p:nvSpPr>
          <p:cNvPr id="13" name="Rectangle 12"/>
          <p:cNvSpPr/>
          <p:nvPr userDrawn="1"/>
        </p:nvSpPr>
        <p:spPr>
          <a:xfrm>
            <a:off x="1" y="6495691"/>
            <a:ext cx="9144000" cy="362309"/>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p:cNvSpPr/>
          <p:nvPr userDrawn="1"/>
        </p:nvSpPr>
        <p:spPr>
          <a:xfrm>
            <a:off x="990600" y="64770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620610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6">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379690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95736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52" name="Rectangle 1030"/>
          <p:cNvSpPr>
            <a:spLocks noGrp="1" noChangeArrowheads="1"/>
          </p:cNvSpPr>
          <p:nvPr>
            <p:ph type="title"/>
          </p:nvPr>
        </p:nvSpPr>
        <p:spPr bwMode="auto">
          <a:xfrm>
            <a:off x="1439465" y="178308"/>
            <a:ext cx="683363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13">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6817209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6">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2044927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3" r:id="rId3"/>
    <p:sldLayoutId id="2147483764" r:id="rId4"/>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52" name="Rectangle 1030"/>
          <p:cNvSpPr>
            <a:spLocks noGrp="1" noChangeArrowheads="1"/>
          </p:cNvSpPr>
          <p:nvPr>
            <p:ph type="title"/>
          </p:nvPr>
        </p:nvSpPr>
        <p:spPr bwMode="auto">
          <a:xfrm>
            <a:off x="1439465" y="178308"/>
            <a:ext cx="683363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13">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950913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4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52.png"/><Relationship Id="rId5" Type="http://schemas.openxmlformats.org/officeDocument/2006/relationships/image" Target="../media/image33.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9.png"/><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85.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07/relationships/hdphoto" Target="../media/hdphoto4.wdp"/><Relationship Id="rId7"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19.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6.png"/><Relationship Id="rId9" Type="http://schemas.microsoft.com/office/2007/relationships/hdphoto" Target="../media/hdphoto5.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p:cNvSpPr>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0" latinLnBrk="0" hangingPunct="0">
              <a:defRPr sz="1000" b="0" kern="1200">
                <a:solidFill>
                  <a:schemeClr val="bg1"/>
                </a:solidFill>
                <a:effectLst/>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901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1" y="1066800"/>
            <a:ext cx="8397238" cy="5334000"/>
          </a:xfrm>
        </p:spPr>
        <p:txBody>
          <a:bodyPr/>
          <a:lstStyle/>
          <a:p>
            <a:r>
              <a:rPr lang="en-US" dirty="0"/>
              <a:t>Domain Name System (DNS) </a:t>
            </a:r>
          </a:p>
          <a:p>
            <a:pPr lvl="1"/>
            <a:r>
              <a:rPr lang="en-US" dirty="0"/>
              <a:t>Domain Names &amp; Delegation</a:t>
            </a:r>
          </a:p>
          <a:p>
            <a:endParaRPr lang="en-US" dirty="0"/>
          </a:p>
        </p:txBody>
      </p:sp>
      <p:sp>
        <p:nvSpPr>
          <p:cNvPr id="110" name="Rounded Rectangle 109"/>
          <p:cNvSpPr/>
          <p:nvPr/>
        </p:nvSpPr>
        <p:spPr>
          <a:xfrm>
            <a:off x="1445657" y="2215343"/>
            <a:ext cx="4910328" cy="832106"/>
          </a:xfrm>
          <a:prstGeom prst="roundRect">
            <a:avLst>
              <a:gd name="adj" fmla="val 30403"/>
            </a:avLst>
          </a:prstGeom>
          <a:blipFill rotWithShape="1">
            <a:blip r:embed="rId3"/>
            <a:stretch>
              <a:fillRect/>
            </a:stretch>
          </a:blipFill>
          <a:ln w="38100">
            <a:solidFill>
              <a:schemeClr val="accent1">
                <a:lumMod val="40000"/>
                <a:lumOff val="60000"/>
              </a:scheme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Oval 6"/>
          <p:cNvSpPr>
            <a:spLocks noChangeAspect="1"/>
          </p:cNvSpPr>
          <p:nvPr/>
        </p:nvSpPr>
        <p:spPr>
          <a:xfrm>
            <a:off x="7406640" y="1280160"/>
            <a:ext cx="1371604" cy="1371600"/>
          </a:xfrm>
          <a:prstGeom prst="ellipse">
            <a:avLst/>
          </a:prstGeom>
          <a:blipFill rotWithShape="1">
            <a:blip r:embed="rId4"/>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10</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Rounded Rectangle 12"/>
          <p:cNvSpPr>
            <a:spLocks noChangeAspect="1"/>
          </p:cNvSpPr>
          <p:nvPr/>
        </p:nvSpPr>
        <p:spPr bwMode="auto">
          <a:xfrm>
            <a:off x="29951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.com	</a:t>
            </a:r>
          </a:p>
        </p:txBody>
      </p:sp>
      <p:sp>
        <p:nvSpPr>
          <p:cNvPr id="14" name="Rounded Rectangle 13"/>
          <p:cNvSpPr>
            <a:spLocks noChangeAspect="1"/>
          </p:cNvSpPr>
          <p:nvPr/>
        </p:nvSpPr>
        <p:spPr bwMode="auto">
          <a:xfrm>
            <a:off x="39095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.net	</a:t>
            </a:r>
          </a:p>
        </p:txBody>
      </p:sp>
      <p:sp>
        <p:nvSpPr>
          <p:cNvPr id="15" name="Rounded Rectangle 14"/>
          <p:cNvSpPr>
            <a:spLocks noChangeAspect="1"/>
          </p:cNvSpPr>
          <p:nvPr/>
        </p:nvSpPr>
        <p:spPr bwMode="auto">
          <a:xfrm>
            <a:off x="48239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.org	</a:t>
            </a:r>
          </a:p>
        </p:txBody>
      </p:sp>
      <p:sp>
        <p:nvSpPr>
          <p:cNvPr id="16" name="Rounded Rectangle 15"/>
          <p:cNvSpPr>
            <a:spLocks noChangeAspect="1"/>
          </p:cNvSpPr>
          <p:nvPr/>
        </p:nvSpPr>
        <p:spPr bwMode="auto">
          <a:xfrm>
            <a:off x="57383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.edu	</a:t>
            </a:r>
          </a:p>
        </p:txBody>
      </p:sp>
      <p:sp>
        <p:nvSpPr>
          <p:cNvPr id="17" name="Rounded Rectangle 16"/>
          <p:cNvSpPr>
            <a:spLocks noChangeAspect="1"/>
          </p:cNvSpPr>
          <p:nvPr/>
        </p:nvSpPr>
        <p:spPr bwMode="auto">
          <a:xfrm>
            <a:off x="66527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.mil	</a:t>
            </a:r>
          </a:p>
        </p:txBody>
      </p:sp>
      <p:sp>
        <p:nvSpPr>
          <p:cNvPr id="18" name="Rounded Rectangle 17"/>
          <p:cNvSpPr>
            <a:spLocks noChangeAspect="1"/>
          </p:cNvSpPr>
          <p:nvPr/>
        </p:nvSpPr>
        <p:spPr bwMode="auto">
          <a:xfrm>
            <a:off x="7567136" y="4653599"/>
            <a:ext cx="640080" cy="199136"/>
          </a:xfrm>
          <a:prstGeom prst="roundRect">
            <a:avLst/>
          </a:prstGeom>
          <a:solidFill>
            <a:srgbClr val="FF5050"/>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.gov	</a:t>
            </a:r>
          </a:p>
        </p:txBody>
      </p:sp>
      <p:sp>
        <p:nvSpPr>
          <p:cNvPr id="19" name="Rounded Rectangle 18"/>
          <p:cNvSpPr>
            <a:spLocks noChangeAspect="1"/>
          </p:cNvSpPr>
          <p:nvPr/>
        </p:nvSpPr>
        <p:spPr bwMode="auto">
          <a:xfrm>
            <a:off x="2952479"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company	</a:t>
            </a:r>
          </a:p>
        </p:txBody>
      </p:sp>
      <p:sp>
        <p:nvSpPr>
          <p:cNvPr id="20" name="Rounded Rectangle 19"/>
          <p:cNvSpPr>
            <a:spLocks noChangeAspect="1"/>
          </p:cNvSpPr>
          <p:nvPr/>
        </p:nvSpPr>
        <p:spPr bwMode="auto">
          <a:xfrm>
            <a:off x="3863816"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comcast</a:t>
            </a:r>
          </a:p>
        </p:txBody>
      </p:sp>
      <p:sp>
        <p:nvSpPr>
          <p:cNvPr id="21" name="Rounded Rectangle 20"/>
          <p:cNvSpPr>
            <a:spLocks noChangeAspect="1"/>
          </p:cNvSpPr>
          <p:nvPr/>
        </p:nvSpPr>
        <p:spPr bwMode="auto">
          <a:xfrm>
            <a:off x="4777427"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comptia</a:t>
            </a:r>
          </a:p>
        </p:txBody>
      </p:sp>
      <p:sp>
        <p:nvSpPr>
          <p:cNvPr id="22" name="Rounded Rectangle 21"/>
          <p:cNvSpPr>
            <a:spLocks noChangeAspect="1"/>
          </p:cNvSpPr>
          <p:nvPr/>
        </p:nvSpPr>
        <p:spPr bwMode="auto">
          <a:xfrm>
            <a:off x="5690443"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auburn</a:t>
            </a:r>
          </a:p>
        </p:txBody>
      </p:sp>
      <p:sp>
        <p:nvSpPr>
          <p:cNvPr id="23" name="Rounded Rectangle 22"/>
          <p:cNvSpPr>
            <a:spLocks noChangeAspect="1"/>
          </p:cNvSpPr>
          <p:nvPr/>
        </p:nvSpPr>
        <p:spPr bwMode="auto">
          <a:xfrm>
            <a:off x="6607016"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usaf	</a:t>
            </a:r>
          </a:p>
        </p:txBody>
      </p:sp>
      <p:sp>
        <p:nvSpPr>
          <p:cNvPr id="24" name="Rounded Rectangle 23"/>
          <p:cNvSpPr>
            <a:spLocks noChangeAspect="1"/>
          </p:cNvSpPr>
          <p:nvPr/>
        </p:nvSpPr>
        <p:spPr bwMode="auto">
          <a:xfrm>
            <a:off x="7525340" y="5051640"/>
            <a:ext cx="731520" cy="229661"/>
          </a:xfrm>
          <a:prstGeom prst="roundRect">
            <a:avLst/>
          </a:prstGeom>
          <a:solidFill>
            <a:srgbClr val="7DC56F"/>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dhs</a:t>
            </a:r>
          </a:p>
        </p:txBody>
      </p:sp>
      <p:sp>
        <p:nvSpPr>
          <p:cNvPr id="25" name="Rounded Rectangle 24"/>
          <p:cNvSpPr>
            <a:spLocks noChangeAspect="1"/>
          </p:cNvSpPr>
          <p:nvPr/>
        </p:nvSpPr>
        <p:spPr bwMode="auto">
          <a:xfrm>
            <a:off x="1529922" y="5665889"/>
            <a:ext cx="640080" cy="206248"/>
          </a:xfrm>
          <a:prstGeom prst="roundRect">
            <a:avLst/>
          </a:prstGeom>
          <a:solidFill>
            <a:srgbClr val="E7A323"/>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west</a:t>
            </a:r>
          </a:p>
        </p:txBody>
      </p:sp>
      <p:sp>
        <p:nvSpPr>
          <p:cNvPr id="26" name="Rounded Rectangle 25"/>
          <p:cNvSpPr>
            <a:spLocks noChangeAspect="1"/>
          </p:cNvSpPr>
          <p:nvPr/>
        </p:nvSpPr>
        <p:spPr bwMode="auto">
          <a:xfrm>
            <a:off x="2535762" y="5665889"/>
            <a:ext cx="640080" cy="206248"/>
          </a:xfrm>
          <a:prstGeom prst="roundRect">
            <a:avLst/>
          </a:prstGeom>
          <a:solidFill>
            <a:srgbClr val="E7A323"/>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east</a:t>
            </a:r>
          </a:p>
        </p:txBody>
      </p:sp>
      <p:cxnSp>
        <p:nvCxnSpPr>
          <p:cNvPr id="27" name="Curved Connector 32"/>
          <p:cNvCxnSpPr>
            <a:stCxn id="13" idx="2"/>
            <a:endCxn id="19" idx="0"/>
          </p:cNvCxnSpPr>
          <p:nvPr/>
        </p:nvCxnSpPr>
        <p:spPr>
          <a:xfrm>
            <a:off x="3315176" y="4852735"/>
            <a:ext cx="3063"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urved Connector 32"/>
          <p:cNvCxnSpPr>
            <a:stCxn id="14" idx="2"/>
            <a:endCxn id="20" idx="0"/>
          </p:cNvCxnSpPr>
          <p:nvPr/>
        </p:nvCxnSpPr>
        <p:spPr>
          <a:xfrm>
            <a:off x="4229576" y="4852735"/>
            <a:ext cx="0"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urved Connector 32"/>
          <p:cNvCxnSpPr>
            <a:stCxn id="15" idx="2"/>
            <a:endCxn id="21" idx="0"/>
          </p:cNvCxnSpPr>
          <p:nvPr/>
        </p:nvCxnSpPr>
        <p:spPr>
          <a:xfrm flipH="1">
            <a:off x="5143187" y="4852735"/>
            <a:ext cx="789"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32"/>
          <p:cNvCxnSpPr>
            <a:stCxn id="16" idx="2"/>
            <a:endCxn id="22" idx="0"/>
          </p:cNvCxnSpPr>
          <p:nvPr/>
        </p:nvCxnSpPr>
        <p:spPr>
          <a:xfrm flipH="1">
            <a:off x="6056203" y="4852735"/>
            <a:ext cx="2173"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2"/>
          <p:cNvCxnSpPr>
            <a:stCxn id="17" idx="2"/>
            <a:endCxn id="23" idx="0"/>
          </p:cNvCxnSpPr>
          <p:nvPr/>
        </p:nvCxnSpPr>
        <p:spPr>
          <a:xfrm>
            <a:off x="6972776" y="4852735"/>
            <a:ext cx="0"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2"/>
          <p:cNvCxnSpPr>
            <a:stCxn id="18" idx="2"/>
            <a:endCxn id="24" idx="0"/>
          </p:cNvCxnSpPr>
          <p:nvPr/>
        </p:nvCxnSpPr>
        <p:spPr>
          <a:xfrm>
            <a:off x="7887176" y="4852735"/>
            <a:ext cx="3924" cy="1989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60" idx="2"/>
            <a:endCxn id="13" idx="0"/>
          </p:cNvCxnSpPr>
          <p:nvPr/>
        </p:nvCxnSpPr>
        <p:spPr>
          <a:xfrm rot="5400000">
            <a:off x="4367054" y="3295080"/>
            <a:ext cx="306642" cy="2410397"/>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Curved Connector 32"/>
          <p:cNvCxnSpPr>
            <a:stCxn id="60" idx="2"/>
            <a:endCxn id="14" idx="0"/>
          </p:cNvCxnSpPr>
          <p:nvPr/>
        </p:nvCxnSpPr>
        <p:spPr>
          <a:xfrm rot="5400000">
            <a:off x="4824254" y="3752280"/>
            <a:ext cx="306642" cy="1495997"/>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urved Connector 32"/>
          <p:cNvCxnSpPr>
            <a:stCxn id="60" idx="2"/>
            <a:endCxn id="15" idx="0"/>
          </p:cNvCxnSpPr>
          <p:nvPr/>
        </p:nvCxnSpPr>
        <p:spPr>
          <a:xfrm rot="5400000">
            <a:off x="5281454" y="4209480"/>
            <a:ext cx="306642" cy="581597"/>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urved Connector 32"/>
          <p:cNvCxnSpPr>
            <a:stCxn id="60" idx="2"/>
            <a:endCxn id="16" idx="0"/>
          </p:cNvCxnSpPr>
          <p:nvPr/>
        </p:nvCxnSpPr>
        <p:spPr>
          <a:xfrm rot="16200000" flipH="1">
            <a:off x="5738653" y="4333876"/>
            <a:ext cx="306642" cy="332803"/>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urved Connector 32"/>
          <p:cNvCxnSpPr>
            <a:endCxn id="17" idx="0"/>
          </p:cNvCxnSpPr>
          <p:nvPr/>
        </p:nvCxnSpPr>
        <p:spPr>
          <a:xfrm rot="16200000" flipH="1">
            <a:off x="6211638" y="3892460"/>
            <a:ext cx="287047" cy="1235229"/>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urved Connector 32"/>
          <p:cNvCxnSpPr>
            <a:stCxn id="60" idx="2"/>
            <a:endCxn id="18" idx="0"/>
          </p:cNvCxnSpPr>
          <p:nvPr/>
        </p:nvCxnSpPr>
        <p:spPr>
          <a:xfrm rot="16200000" flipH="1">
            <a:off x="6653053" y="3419476"/>
            <a:ext cx="306642" cy="2161603"/>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urved Connector 32"/>
          <p:cNvCxnSpPr>
            <a:stCxn id="19" idx="2"/>
            <a:endCxn id="25" idx="0"/>
          </p:cNvCxnSpPr>
          <p:nvPr/>
        </p:nvCxnSpPr>
        <p:spPr>
          <a:xfrm rot="5400000">
            <a:off x="2391807" y="4739457"/>
            <a:ext cx="384588" cy="1468277"/>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Curved Connector 32"/>
          <p:cNvCxnSpPr>
            <a:stCxn id="26" idx="0"/>
            <a:endCxn id="19" idx="2"/>
          </p:cNvCxnSpPr>
          <p:nvPr/>
        </p:nvCxnSpPr>
        <p:spPr>
          <a:xfrm rot="5400000" flipH="1" flipV="1">
            <a:off x="2894726" y="5242377"/>
            <a:ext cx="384588" cy="462437"/>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Rounded Rectangle 40"/>
          <p:cNvSpPr>
            <a:spLocks noChangeAspect="1"/>
          </p:cNvSpPr>
          <p:nvPr/>
        </p:nvSpPr>
        <p:spPr bwMode="auto">
          <a:xfrm>
            <a:off x="3541602" y="5661408"/>
            <a:ext cx="640080" cy="206248"/>
          </a:xfrm>
          <a:prstGeom prst="roundRect">
            <a:avLst/>
          </a:prstGeom>
          <a:solidFill>
            <a:srgbClr val="E7A323"/>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north</a:t>
            </a:r>
          </a:p>
        </p:txBody>
      </p:sp>
      <p:sp>
        <p:nvSpPr>
          <p:cNvPr id="42" name="Rounded Rectangle 41"/>
          <p:cNvSpPr>
            <a:spLocks noChangeAspect="1"/>
          </p:cNvSpPr>
          <p:nvPr/>
        </p:nvSpPr>
        <p:spPr bwMode="auto">
          <a:xfrm>
            <a:off x="4547441" y="5672750"/>
            <a:ext cx="640080" cy="206248"/>
          </a:xfrm>
          <a:prstGeom prst="roundRect">
            <a:avLst/>
          </a:prstGeom>
          <a:solidFill>
            <a:srgbClr val="E7A323"/>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south</a:t>
            </a:r>
          </a:p>
        </p:txBody>
      </p:sp>
      <p:cxnSp>
        <p:nvCxnSpPr>
          <p:cNvPr id="43" name="Curved Connector 32"/>
          <p:cNvCxnSpPr>
            <a:stCxn id="41" idx="0"/>
            <a:endCxn id="19" idx="2"/>
          </p:cNvCxnSpPr>
          <p:nvPr/>
        </p:nvCxnSpPr>
        <p:spPr>
          <a:xfrm rot="16200000" flipV="1">
            <a:off x="3399888" y="5199653"/>
            <a:ext cx="380107" cy="543403"/>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urved Connector 32"/>
          <p:cNvCxnSpPr>
            <a:stCxn id="42" idx="0"/>
            <a:endCxn id="19" idx="2"/>
          </p:cNvCxnSpPr>
          <p:nvPr/>
        </p:nvCxnSpPr>
        <p:spPr>
          <a:xfrm rot="16200000" flipV="1">
            <a:off x="3897136" y="4702405"/>
            <a:ext cx="391449" cy="1549242"/>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12679" y="5014402"/>
            <a:ext cx="1465241"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company.com.</a:t>
            </a:r>
          </a:p>
        </p:txBody>
      </p:sp>
      <p:cxnSp>
        <p:nvCxnSpPr>
          <p:cNvPr id="46" name="Curved Connector 32"/>
          <p:cNvCxnSpPr>
            <a:stCxn id="45" idx="3"/>
            <a:endCxn id="19" idx="1"/>
          </p:cNvCxnSpPr>
          <p:nvPr/>
        </p:nvCxnSpPr>
        <p:spPr>
          <a:xfrm flipV="1">
            <a:off x="2577920" y="5166471"/>
            <a:ext cx="374559" cy="182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599332" y="5621985"/>
            <a:ext cx="21031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south.company.com.</a:t>
            </a:r>
          </a:p>
        </p:txBody>
      </p:sp>
      <p:cxnSp>
        <p:nvCxnSpPr>
          <p:cNvPr id="49" name="Curved Connector 32"/>
          <p:cNvCxnSpPr>
            <a:stCxn id="48" idx="1"/>
            <a:endCxn id="42" idx="3"/>
          </p:cNvCxnSpPr>
          <p:nvPr/>
        </p:nvCxnSpPr>
        <p:spPr>
          <a:xfrm flipH="1">
            <a:off x="5187521" y="5775874"/>
            <a:ext cx="411811"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ounded Rectangle 49"/>
          <p:cNvSpPr>
            <a:spLocks noChangeAspect="1"/>
          </p:cNvSpPr>
          <p:nvPr/>
        </p:nvSpPr>
        <p:spPr bwMode="auto">
          <a:xfrm>
            <a:off x="1983438" y="6143019"/>
            <a:ext cx="640080" cy="206248"/>
          </a:xfrm>
          <a:prstGeom prst="roundRect">
            <a:avLst/>
          </a:prstGeom>
          <a:solidFill>
            <a:srgbClr val="7BC1E8"/>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user2</a:t>
            </a:r>
          </a:p>
        </p:txBody>
      </p:sp>
      <p:sp>
        <p:nvSpPr>
          <p:cNvPr id="51" name="Rounded Rectangle 50"/>
          <p:cNvSpPr>
            <a:spLocks noChangeAspect="1"/>
          </p:cNvSpPr>
          <p:nvPr/>
        </p:nvSpPr>
        <p:spPr bwMode="auto">
          <a:xfrm>
            <a:off x="1112679" y="6134501"/>
            <a:ext cx="640080" cy="206248"/>
          </a:xfrm>
          <a:prstGeom prst="roundRect">
            <a:avLst/>
          </a:prstGeom>
          <a:solidFill>
            <a:srgbClr val="7BC1E8"/>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user1</a:t>
            </a:r>
          </a:p>
        </p:txBody>
      </p:sp>
      <p:cxnSp>
        <p:nvCxnSpPr>
          <p:cNvPr id="52" name="Curved Connector 32"/>
          <p:cNvCxnSpPr>
            <a:stCxn id="51" idx="0"/>
            <a:endCxn id="25" idx="2"/>
          </p:cNvCxnSpPr>
          <p:nvPr/>
        </p:nvCxnSpPr>
        <p:spPr>
          <a:xfrm rot="5400000" flipH="1" flipV="1">
            <a:off x="1510158" y="5794698"/>
            <a:ext cx="262364" cy="417243"/>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urved Connector 32"/>
          <p:cNvCxnSpPr>
            <a:stCxn id="50" idx="0"/>
            <a:endCxn id="25" idx="2"/>
          </p:cNvCxnSpPr>
          <p:nvPr/>
        </p:nvCxnSpPr>
        <p:spPr>
          <a:xfrm rot="16200000" flipV="1">
            <a:off x="1941279" y="5780820"/>
            <a:ext cx="270882" cy="453516"/>
          </a:xfrm>
          <a:prstGeom prst="bentConnector3">
            <a:avLst>
              <a:gd name="adj1" fmla="val 50000"/>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07451" y="6093023"/>
            <a:ext cx="265176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user2.west.company.com. </a:t>
            </a:r>
          </a:p>
        </p:txBody>
      </p:sp>
      <p:cxnSp>
        <p:nvCxnSpPr>
          <p:cNvPr id="55" name="Curved Connector 32"/>
          <p:cNvCxnSpPr>
            <a:stCxn id="54" idx="1"/>
            <a:endCxn id="50" idx="3"/>
          </p:cNvCxnSpPr>
          <p:nvPr/>
        </p:nvCxnSpPr>
        <p:spPr>
          <a:xfrm flipH="1" flipV="1">
            <a:off x="2623518" y="6246143"/>
            <a:ext cx="283933" cy="769"/>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462593" y="4087066"/>
            <a:ext cx="1652142"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Root Domain</a:t>
            </a:r>
          </a:p>
        </p:txBody>
      </p:sp>
      <p:cxnSp>
        <p:nvCxnSpPr>
          <p:cNvPr id="59" name="Curved Connector 32"/>
          <p:cNvCxnSpPr>
            <a:stCxn id="58" idx="3"/>
            <a:endCxn id="60" idx="1"/>
          </p:cNvCxnSpPr>
          <p:nvPr/>
        </p:nvCxnSpPr>
        <p:spPr>
          <a:xfrm>
            <a:off x="5114735" y="4240955"/>
            <a:ext cx="290798" cy="5418"/>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bwMode="auto">
          <a:xfrm>
            <a:off x="5405533" y="4145789"/>
            <a:ext cx="640080" cy="201168"/>
          </a:xfrm>
          <a:prstGeom prst="roundRect">
            <a:avLst/>
          </a:prstGeom>
          <a:solidFill>
            <a:schemeClr val="accent1">
              <a:lumMod val="40000"/>
              <a:lumOff val="60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root (.)</a:t>
            </a:r>
          </a:p>
        </p:txBody>
      </p:sp>
      <p:sp>
        <p:nvSpPr>
          <p:cNvPr id="64" name="TextBox 63"/>
          <p:cNvSpPr txBox="1"/>
          <p:nvPr/>
        </p:nvSpPr>
        <p:spPr>
          <a:xfrm>
            <a:off x="6914390" y="3554986"/>
            <a:ext cx="165214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Root Domain</a:t>
            </a:r>
          </a:p>
        </p:txBody>
      </p:sp>
      <p:sp>
        <p:nvSpPr>
          <p:cNvPr id="8" name="Rectangle 7"/>
          <p:cNvSpPr/>
          <p:nvPr/>
        </p:nvSpPr>
        <p:spPr bwMode="auto">
          <a:xfrm>
            <a:off x="6073850" y="2458186"/>
            <a:ext cx="282136" cy="448836"/>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65" name="Curved Connector 32"/>
          <p:cNvCxnSpPr>
            <a:stCxn id="64" idx="0"/>
            <a:endCxn id="8" idx="2"/>
          </p:cNvCxnSpPr>
          <p:nvPr/>
        </p:nvCxnSpPr>
        <p:spPr>
          <a:xfrm rot="16200000" flipV="1">
            <a:off x="6653708" y="2468232"/>
            <a:ext cx="647964" cy="1525543"/>
          </a:xfrm>
          <a:prstGeom prst="bentConnector3">
            <a:avLst>
              <a:gd name="adj1" fmla="val 50000"/>
            </a:avLst>
          </a:prstGeom>
          <a:ln w="38100">
            <a:solidFill>
              <a:srgbClr val="91C6F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5187522" y="2458187"/>
            <a:ext cx="868681" cy="44883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69" name="TextBox 68"/>
          <p:cNvSpPr txBox="1"/>
          <p:nvPr/>
        </p:nvSpPr>
        <p:spPr>
          <a:xfrm>
            <a:off x="4795887" y="3566160"/>
            <a:ext cx="208664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Top-Level Domain</a:t>
            </a:r>
          </a:p>
        </p:txBody>
      </p:sp>
      <p:cxnSp>
        <p:nvCxnSpPr>
          <p:cNvPr id="70" name="Curved Connector 32"/>
          <p:cNvCxnSpPr>
            <a:stCxn id="69" idx="0"/>
            <a:endCxn id="66" idx="2"/>
          </p:cNvCxnSpPr>
          <p:nvPr/>
        </p:nvCxnSpPr>
        <p:spPr>
          <a:xfrm rot="16200000" flipV="1">
            <a:off x="5400967" y="3127918"/>
            <a:ext cx="659138" cy="217345"/>
          </a:xfrm>
          <a:prstGeom prst="bentConnector3">
            <a:avLst>
              <a:gd name="adj1" fmla="val 50000"/>
            </a:avLst>
          </a:prstGeom>
          <a:ln w="38100">
            <a:solidFill>
              <a:srgbClr val="FF5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2952479" y="2432395"/>
            <a:ext cx="2001106" cy="44883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75" name="TextBox 74"/>
          <p:cNvSpPr txBox="1"/>
          <p:nvPr/>
        </p:nvSpPr>
        <p:spPr>
          <a:xfrm>
            <a:off x="3403505" y="3566160"/>
            <a:ext cx="109728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Domain</a:t>
            </a:r>
          </a:p>
        </p:txBody>
      </p:sp>
      <p:sp>
        <p:nvSpPr>
          <p:cNvPr id="80" name="Rectangle 79"/>
          <p:cNvSpPr/>
          <p:nvPr/>
        </p:nvSpPr>
        <p:spPr bwMode="auto">
          <a:xfrm>
            <a:off x="1529921" y="2445099"/>
            <a:ext cx="1422557" cy="44883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1" name="TextBox 80"/>
          <p:cNvSpPr txBox="1"/>
          <p:nvPr/>
        </p:nvSpPr>
        <p:spPr>
          <a:xfrm>
            <a:off x="1112679" y="3566160"/>
            <a:ext cx="226053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Subdomain/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ourier New" panose="02070309020205020404" pitchFamily="49" charset="0"/>
                <a:cs typeface="Courier New" panose="02070309020205020404" pitchFamily="49" charset="0"/>
              </a:rPr>
              <a:t>Web Server Hostname</a:t>
            </a:r>
            <a:endParaRPr kumimoji="0" lang="en-US" sz="1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82" name="Curved Connector 32"/>
          <p:cNvCxnSpPr>
            <a:stCxn id="75" idx="0"/>
            <a:endCxn id="74" idx="2"/>
          </p:cNvCxnSpPr>
          <p:nvPr/>
        </p:nvCxnSpPr>
        <p:spPr>
          <a:xfrm rot="5400000" flipH="1" flipV="1">
            <a:off x="3610123" y="3223252"/>
            <a:ext cx="684930" cy="887"/>
          </a:xfrm>
          <a:prstGeom prst="bentConnector3">
            <a:avLst>
              <a:gd name="adj1" fmla="val 50000"/>
            </a:avLst>
          </a:prstGeom>
          <a:ln w="38100">
            <a:solidFill>
              <a:srgbClr val="7DC56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32"/>
          <p:cNvCxnSpPr>
            <a:stCxn id="81" idx="0"/>
            <a:endCxn id="80" idx="2"/>
          </p:cNvCxnSpPr>
          <p:nvPr/>
        </p:nvCxnSpPr>
        <p:spPr>
          <a:xfrm flipH="1" flipV="1">
            <a:off x="2241200" y="2893934"/>
            <a:ext cx="1745" cy="672226"/>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95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Domain Name System (DNS) </a:t>
            </a:r>
          </a:p>
          <a:p>
            <a:pPr lvl="1"/>
            <a:r>
              <a:rPr lang="en-US" dirty="0"/>
              <a:t>Domain Name Resolution </a:t>
            </a:r>
          </a:p>
          <a:p>
            <a:pPr lvl="2"/>
            <a:r>
              <a:rPr lang="en-US" b="0" dirty="0"/>
              <a:t>DNS Queries  </a:t>
            </a:r>
          </a:p>
          <a:p>
            <a:pPr lvl="3"/>
            <a:r>
              <a:rPr lang="en-US" sz="1600" b="0" dirty="0"/>
              <a:t>udp/53</a:t>
            </a:r>
          </a:p>
          <a:p>
            <a:pPr lvl="3"/>
            <a:r>
              <a:rPr lang="en-US" sz="1600" b="0" dirty="0"/>
              <a:t>DNS resolves host names to IP addresses</a:t>
            </a:r>
          </a:p>
          <a:p>
            <a:pPr lvl="3"/>
            <a:r>
              <a:rPr lang="en-US" sz="1600" b="0" dirty="0"/>
              <a:t>Reverse lookup IP address to domain name </a:t>
            </a:r>
          </a:p>
          <a:p>
            <a:pPr lvl="2"/>
            <a:r>
              <a:rPr lang="en-US" b="0" dirty="0"/>
              <a:t>Zone transfers  </a:t>
            </a:r>
          </a:p>
          <a:p>
            <a:pPr lvl="3"/>
            <a:r>
              <a:rPr lang="en-US" sz="1600" b="0" dirty="0"/>
              <a:t>tcp/53</a:t>
            </a:r>
          </a:p>
          <a:p>
            <a:pPr lvl="3"/>
            <a:r>
              <a:rPr lang="en-US" sz="1600" b="0" dirty="0"/>
              <a:t>Process of copying the contents of the zone file on a primary DNS server to a secondary DNS server</a:t>
            </a:r>
          </a:p>
          <a:p>
            <a:pPr lvl="2">
              <a:buClr>
                <a:srgbClr val="17406D">
                  <a:lumMod val="40000"/>
                  <a:lumOff val="60000"/>
                </a:srgbClr>
              </a:buClr>
            </a:pPr>
            <a:r>
              <a:rPr lang="en-US" b="0" dirty="0">
                <a:solidFill>
                  <a:prstClr val="white"/>
                </a:solidFill>
              </a:rPr>
              <a:t>Domain Name System Security Extensions (DNSSEC) </a:t>
            </a:r>
          </a:p>
          <a:p>
            <a:pPr lvl="3">
              <a:buClr>
                <a:srgbClr val="17406D">
                  <a:lumMod val="40000"/>
                  <a:lumOff val="60000"/>
                </a:srgbClr>
              </a:buClr>
            </a:pPr>
            <a:r>
              <a:rPr lang="en-US" sz="1600" b="0" dirty="0">
                <a:solidFill>
                  <a:prstClr val="white"/>
                </a:solidFill>
              </a:rPr>
              <a:t>tcp/53</a:t>
            </a:r>
          </a:p>
          <a:p>
            <a:pPr lvl="3">
              <a:buClr>
                <a:srgbClr val="17406D">
                  <a:lumMod val="40000"/>
                  <a:lumOff val="60000"/>
                </a:srgbClr>
              </a:buClr>
            </a:pPr>
            <a:r>
              <a:rPr lang="en-US" sz="1600" b="0" dirty="0">
                <a:solidFill>
                  <a:prstClr val="white"/>
                </a:solidFill>
              </a:rPr>
              <a:t>Secures DNS Traffic</a:t>
            </a:r>
          </a:p>
          <a:p>
            <a:pPr lvl="2"/>
            <a:endParaRPr lang="en-US"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11</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Oval 5"/>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02622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6659879" cy="5334000"/>
          </a:xfrm>
        </p:spPr>
        <p:txBody>
          <a:bodyPr/>
          <a:lstStyle/>
          <a:p>
            <a:r>
              <a:rPr lang="en-US" dirty="0"/>
              <a:t>Domain Name System (DNS) </a:t>
            </a:r>
          </a:p>
          <a:p>
            <a:pPr lvl="1"/>
            <a:r>
              <a:rPr lang="en-US" b="0" spc="100" dirty="0">
                <a:latin typeface="Courier New" panose="02070309020205020404" pitchFamily="49" charset="0"/>
                <a:cs typeface="Courier New" panose="02070309020205020404" pitchFamily="49" charset="0"/>
              </a:rPr>
              <a:t>nslookup &amp; dig</a:t>
            </a:r>
          </a:p>
          <a:p>
            <a:pPr lvl="2"/>
            <a:r>
              <a:rPr lang="en-US" b="0" dirty="0"/>
              <a:t>Diagnostic tool for verifying the IP address of a hostname in the DNS server database (DNS Queries)</a:t>
            </a:r>
          </a:p>
          <a:p>
            <a:pPr lvl="3"/>
            <a:r>
              <a:rPr lang="en-US" sz="1600" b="0" spc="100" dirty="0">
                <a:latin typeface="Courier New" panose="02070309020205020404" pitchFamily="49" charset="0"/>
                <a:cs typeface="Courier New" panose="02070309020205020404" pitchFamily="49" charset="0"/>
              </a:rPr>
              <a:t>nslookup (windows)</a:t>
            </a:r>
          </a:p>
          <a:p>
            <a:pPr lvl="3"/>
            <a:r>
              <a:rPr lang="en-US" sz="1600" b="0" spc="100" dirty="0">
                <a:latin typeface="Courier New" panose="02070309020205020404" pitchFamily="49" charset="0"/>
                <a:cs typeface="Courier New" panose="02070309020205020404" pitchFamily="49" charset="0"/>
              </a:rPr>
              <a:t>dig (Linux)</a:t>
            </a:r>
          </a:p>
          <a:p>
            <a:pPr lvl="2"/>
            <a:r>
              <a:rPr lang="en-US" b="0" dirty="0"/>
              <a:t>Example: DNS queries</a:t>
            </a:r>
          </a:p>
          <a:p>
            <a:pPr lvl="3"/>
            <a:r>
              <a:rPr lang="en-US" sz="1600" b="0" spc="100" dirty="0">
                <a:latin typeface="Courier New" panose="02070309020205020404" pitchFamily="49" charset="0"/>
                <a:cs typeface="Courier New" panose="02070309020205020404" pitchFamily="49" charset="0"/>
              </a:rPr>
              <a:t>nslookup  google.com </a:t>
            </a:r>
            <a:r>
              <a:rPr lang="en-US" sz="1600" b="0" spc="100" dirty="0">
                <a:latin typeface="Courier New" panose="02070309020205020404" pitchFamily="49" charset="0"/>
                <a:cs typeface="Courier New" panose="02070309020205020404" pitchFamily="49" charset="0"/>
                <a:sym typeface="Wingdings" panose="05000000000000000000" pitchFamily="2" charset="2"/>
              </a:rPr>
              <a:t> </a:t>
            </a:r>
          </a:p>
          <a:p>
            <a:pPr lvl="3"/>
            <a:r>
              <a:rPr lang="en-US" sz="1600" b="0" spc="100" dirty="0">
                <a:latin typeface="Courier New" panose="02070309020205020404" pitchFamily="49" charset="0"/>
                <a:cs typeface="Courier New" panose="02070309020205020404" pitchFamily="49" charset="0"/>
              </a:rPr>
              <a:t>dig google.com </a:t>
            </a:r>
          </a:p>
          <a:p>
            <a:pPr lvl="2"/>
            <a:r>
              <a:rPr lang="en-US" b="0" dirty="0"/>
              <a:t>Example: Reverse DNS queries </a:t>
            </a:r>
          </a:p>
          <a:p>
            <a:pPr lvl="3"/>
            <a:r>
              <a:rPr lang="en-US" sz="1600" b="0" spc="100" dirty="0">
                <a:latin typeface="Courier New" panose="02070309020205020404" pitchFamily="49" charset="0"/>
                <a:cs typeface="Courier New" panose="02070309020205020404" pitchFamily="49" charset="0"/>
              </a:rPr>
              <a:t>nslookup 142.251.35.206</a:t>
            </a:r>
          </a:p>
          <a:p>
            <a:pPr lvl="3"/>
            <a:r>
              <a:rPr lang="en-US" sz="1600" b="0" spc="100" dirty="0">
                <a:latin typeface="Courier New" panose="02070309020205020404" pitchFamily="49" charset="0"/>
                <a:cs typeface="Courier New" panose="02070309020205020404" pitchFamily="49" charset="0"/>
              </a:rPr>
              <a:t>dig - x 142.251.35.206</a:t>
            </a:r>
          </a:p>
        </p:txBody>
      </p:sp>
      <p:sp>
        <p:nvSpPr>
          <p:cNvPr id="11" name="Title 10"/>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12</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Oval 5"/>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05238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spcBef>
                <a:spcPts val="900"/>
              </a:spcBef>
            </a:pPr>
            <a:r>
              <a:rPr lang="en-US" dirty="0"/>
              <a:t>Domain Name System (DNS) </a:t>
            </a:r>
          </a:p>
          <a:p>
            <a:pPr lvl="1"/>
            <a:r>
              <a:rPr lang="en-US" b="0" dirty="0"/>
              <a:t>Host DNS Cache</a:t>
            </a:r>
          </a:p>
          <a:p>
            <a:pPr lvl="2"/>
            <a:r>
              <a:rPr lang="en-US" b="0" dirty="0"/>
              <a:t>Stores recently resolved names</a:t>
            </a:r>
          </a:p>
          <a:p>
            <a:pPr lvl="1"/>
            <a:r>
              <a:rPr lang="en-US" b="0" dirty="0"/>
              <a:t>Hosts File</a:t>
            </a:r>
          </a:p>
          <a:p>
            <a:pPr lvl="2"/>
            <a:r>
              <a:rPr lang="en-US" b="0" dirty="0"/>
              <a:t>The hosts file is the mapping of IP Address to Domain Name</a:t>
            </a:r>
          </a:p>
          <a:p>
            <a:pPr lvl="1"/>
            <a:r>
              <a:rPr lang="en-US" b="0" dirty="0"/>
              <a:t>DNS Server (Internal DNS Server)</a:t>
            </a:r>
          </a:p>
          <a:p>
            <a:pPr lvl="2"/>
            <a:r>
              <a:rPr lang="en-US" b="0" dirty="0"/>
              <a:t>Maintains only the hostnames for your domain </a:t>
            </a:r>
          </a:p>
          <a:p>
            <a:endParaRPr lang="en-US" dirty="0"/>
          </a:p>
        </p:txBody>
      </p:sp>
      <p:sp>
        <p:nvSpPr>
          <p:cNvPr id="7" name="Title 6"/>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13</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670" y="4654858"/>
            <a:ext cx="822960" cy="563504"/>
          </a:xfrm>
          <a:prstGeom prst="rect">
            <a:avLst/>
          </a:prstGeom>
          <a:noFill/>
        </p:spPr>
      </p:pic>
      <p:sp>
        <p:nvSpPr>
          <p:cNvPr id="13" name="Right Arrow 12"/>
          <p:cNvSpPr/>
          <p:nvPr/>
        </p:nvSpPr>
        <p:spPr bwMode="auto">
          <a:xfrm>
            <a:off x="1503568" y="4479414"/>
            <a:ext cx="1737360" cy="9144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82880" marR="0" lvl="0" indent="-182880" algn="ctr"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Host client checks DNS Cache </a:t>
            </a:r>
          </a:p>
        </p:txBody>
      </p:sp>
      <p:sp>
        <p:nvSpPr>
          <p:cNvPr id="15" name="Right Arrow 14"/>
          <p:cNvSpPr/>
          <p:nvPr/>
        </p:nvSpPr>
        <p:spPr bwMode="auto">
          <a:xfrm>
            <a:off x="3812623" y="4479412"/>
            <a:ext cx="1737360" cy="9144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82880" marR="0" lvl="0" indent="-182880" algn="ctr"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Host client checks Host File</a:t>
            </a:r>
          </a:p>
        </p:txBody>
      </p:sp>
      <p:sp>
        <p:nvSpPr>
          <p:cNvPr id="16" name="Right Arrow 15"/>
          <p:cNvSpPr/>
          <p:nvPr/>
        </p:nvSpPr>
        <p:spPr bwMode="auto">
          <a:xfrm>
            <a:off x="6250940" y="4479412"/>
            <a:ext cx="1737360" cy="9144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82880" marR="0" lvl="0" indent="-182880" algn="ctr"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Host client checks Local DNS Server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7164" y="4708010"/>
            <a:ext cx="586595" cy="457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202" y="4616543"/>
            <a:ext cx="457240" cy="640135"/>
          </a:xfrm>
          <a:prstGeom prst="rect">
            <a:avLst/>
          </a:prstGeom>
        </p:spPr>
      </p:pic>
      <p:pic>
        <p:nvPicPr>
          <p:cNvPr id="18" name="Picture 17"/>
          <p:cNvPicPr>
            <a:picLocks noChangeAspect="1"/>
          </p:cNvPicPr>
          <p:nvPr/>
        </p:nvPicPr>
        <p:blipFill>
          <a:blip r:embed="rId5"/>
          <a:stretch>
            <a:fillRect/>
          </a:stretch>
        </p:blipFill>
        <p:spPr>
          <a:xfrm>
            <a:off x="8045481" y="4525130"/>
            <a:ext cx="640080" cy="822960"/>
          </a:xfrm>
          <a:prstGeom prst="rect">
            <a:avLst/>
          </a:prstGeom>
        </p:spPr>
      </p:pic>
      <p:sp>
        <p:nvSpPr>
          <p:cNvPr id="19" name="Oval 18"/>
          <p:cNvSpPr>
            <a:spLocks noChangeAspect="1"/>
          </p:cNvSpPr>
          <p:nvPr/>
        </p:nvSpPr>
        <p:spPr>
          <a:xfrm>
            <a:off x="7406640" y="1280160"/>
            <a:ext cx="1371604" cy="1371600"/>
          </a:xfrm>
          <a:prstGeom prst="ellipse">
            <a:avLst/>
          </a:prstGeom>
          <a:blipFill rotWithShape="1">
            <a:blip r:embed="rId6"/>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370945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Domain Name System (DNS)</a:t>
            </a:r>
          </a:p>
          <a:p>
            <a:pPr lvl="1"/>
            <a:r>
              <a:rPr lang="en-US" b="0" dirty="0"/>
              <a:t>Authoritative Response </a:t>
            </a:r>
          </a:p>
          <a:p>
            <a:pPr lvl="2"/>
            <a:r>
              <a:rPr lang="en-US" b="0" dirty="0"/>
              <a:t>Fully-Qualified Domain Name (FQDN) for target host </a:t>
            </a:r>
          </a:p>
          <a:p>
            <a:pPr lvl="2"/>
            <a:r>
              <a:rPr lang="en-US" b="0" dirty="0"/>
              <a:t>Hostname = </a:t>
            </a:r>
            <a:r>
              <a:rPr lang="en-US" b="0" dirty="0">
                <a:solidFill>
                  <a:schemeClr val="tx2">
                    <a:lumMod val="40000"/>
                    <a:lumOff val="60000"/>
                  </a:schemeClr>
                </a:solidFill>
                <a:latin typeface="Courier New" panose="02070309020205020404" pitchFamily="49" charset="0"/>
                <a:cs typeface="Courier New" panose="02070309020205020404" pitchFamily="49" charset="0"/>
              </a:rPr>
              <a:t>workstation01</a:t>
            </a:r>
          </a:p>
          <a:p>
            <a:pPr lvl="2"/>
            <a:r>
              <a:rPr lang="en-US" b="0" dirty="0">
                <a:latin typeface="+mn-lt"/>
                <a:cs typeface="Courier New" panose="02070309020205020404" pitchFamily="49" charset="0"/>
              </a:rPr>
              <a:t>Domain = </a:t>
            </a:r>
            <a:r>
              <a:rPr lang="en-US" b="0" dirty="0">
                <a:solidFill>
                  <a:srgbClr val="FFC000"/>
                </a:solidFill>
                <a:latin typeface="Courier New" panose="02070309020205020404" pitchFamily="49" charset="0"/>
                <a:cs typeface="Courier New" panose="02070309020205020404" pitchFamily="49" charset="0"/>
              </a:rPr>
              <a:t>company.com</a:t>
            </a:r>
            <a:endParaRPr lang="en-US" b="0" dirty="0">
              <a:solidFill>
                <a:schemeClr val="tx2">
                  <a:lumMod val="40000"/>
                  <a:lumOff val="60000"/>
                </a:schemeClr>
              </a:solidFill>
              <a:latin typeface="+mn-lt"/>
              <a:cs typeface="Courier New" panose="02070309020205020404" pitchFamily="49" charset="0"/>
            </a:endParaRPr>
          </a:p>
          <a:p>
            <a:pPr lvl="3"/>
            <a:r>
              <a:rPr lang="en-US" b="0" dirty="0"/>
              <a:t>Fully-Qualified Domain Name (FQDN) = </a:t>
            </a:r>
            <a:r>
              <a:rPr lang="en-US" b="0" dirty="0">
                <a:solidFill>
                  <a:schemeClr val="tx2">
                    <a:lumMod val="40000"/>
                    <a:lumOff val="60000"/>
                  </a:schemeClr>
                </a:solidFill>
                <a:latin typeface="Courier New" panose="02070309020205020404" pitchFamily="49" charset="0"/>
                <a:cs typeface="Courier New" panose="02070309020205020404" pitchFamily="49" charset="0"/>
              </a:rPr>
              <a:t>workstation01</a:t>
            </a:r>
            <a:r>
              <a:rPr lang="en-US" b="0" dirty="0">
                <a:latin typeface="Courier New" panose="02070309020205020404" pitchFamily="49" charset="0"/>
                <a:cs typeface="Courier New" panose="02070309020205020404" pitchFamily="49" charset="0"/>
              </a:rPr>
              <a:t>.</a:t>
            </a:r>
            <a:r>
              <a:rPr lang="en-US" b="0" dirty="0">
                <a:solidFill>
                  <a:srgbClr val="FFC000"/>
                </a:solidFill>
                <a:latin typeface="Courier New" panose="02070309020205020404" pitchFamily="49" charset="0"/>
                <a:cs typeface="Courier New" panose="02070309020205020404" pitchFamily="49" charset="0"/>
              </a:rPr>
              <a:t>company.com.</a:t>
            </a:r>
          </a:p>
          <a:p>
            <a:pPr lvl="3"/>
            <a:r>
              <a:rPr lang="en-US" b="0" dirty="0">
                <a:cs typeface="Courier New" panose="02070309020205020404" pitchFamily="49" charset="0"/>
              </a:rPr>
              <a:t>IP Address = </a:t>
            </a:r>
            <a:r>
              <a:rPr lang="en-US" b="0" dirty="0">
                <a:solidFill>
                  <a:srgbClr val="92D050"/>
                </a:solidFill>
                <a:latin typeface="Courier New" panose="02070309020205020404" pitchFamily="49" charset="0"/>
                <a:cs typeface="Courier New" panose="02070309020205020404" pitchFamily="49" charset="0"/>
              </a:rPr>
              <a:t>192.168.1.26</a:t>
            </a:r>
          </a:p>
          <a:p>
            <a:pPr lvl="1"/>
            <a:endParaRPr lang="en-US" dirty="0"/>
          </a:p>
        </p:txBody>
      </p:sp>
      <p:sp>
        <p:nvSpPr>
          <p:cNvPr id="7" name="Title 6"/>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14</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972445235"/>
              </p:ext>
            </p:extLst>
          </p:nvPr>
        </p:nvGraphicFramePr>
        <p:xfrm>
          <a:off x="1806257" y="4239986"/>
          <a:ext cx="5760085" cy="1775460"/>
        </p:xfrm>
        <a:graphic>
          <a:graphicData uri="http://schemas.openxmlformats.org/drawingml/2006/table">
            <a:tbl>
              <a:tblPr>
                <a:tableStyleId>{8799B23B-EC83-4686-B30A-512413B5E67A}</a:tableStyleId>
              </a:tblPr>
              <a:tblGrid>
                <a:gridCol w="5760085">
                  <a:extLst>
                    <a:ext uri="{9D8B030D-6E8A-4147-A177-3AD203B41FA5}">
                      <a16:colId xmlns:a16="http://schemas.microsoft.com/office/drawing/2014/main" val="1757343203"/>
                    </a:ext>
                  </a:extLst>
                </a:gridCol>
              </a:tblGrid>
              <a:tr h="1590464">
                <a:tc>
                  <a:txBody>
                    <a:bodyPr/>
                    <a:lstStyle/>
                    <a:p>
                      <a:r>
                        <a:rPr lang="en-US" sz="1600" b="1" dirty="0">
                          <a:solidFill>
                            <a:schemeClr val="bg1"/>
                          </a:solidFill>
                          <a:latin typeface="Courier New" panose="02070309020205020404" pitchFamily="49" charset="0"/>
                          <a:cs typeface="Courier New" panose="02070309020205020404" pitchFamily="49" charset="0"/>
                        </a:rPr>
                        <a:t>C:\Users\Administrator&gt;nslookup </a:t>
                      </a:r>
                      <a:r>
                        <a:rPr lang="en-US" sz="1600" b="1" dirty="0">
                          <a:solidFill>
                            <a:schemeClr val="tx2">
                              <a:lumMod val="40000"/>
                              <a:lumOff val="60000"/>
                            </a:schemeClr>
                          </a:solidFill>
                          <a:latin typeface="Courier New" panose="02070309020205020404" pitchFamily="49" charset="0"/>
                          <a:cs typeface="Courier New" panose="02070309020205020404" pitchFamily="49" charset="0"/>
                        </a:rPr>
                        <a:t>workstation01</a:t>
                      </a:r>
                    </a:p>
                    <a:p>
                      <a:r>
                        <a:rPr lang="en-US" sz="1600" b="1" dirty="0">
                          <a:solidFill>
                            <a:schemeClr val="bg1"/>
                          </a:solidFill>
                          <a:latin typeface="Courier New" panose="02070309020205020404" pitchFamily="49" charset="0"/>
                          <a:cs typeface="Courier New" panose="02070309020205020404" pitchFamily="49" charset="0"/>
                        </a:rPr>
                        <a:t>Server:</a:t>
                      </a:r>
                      <a:r>
                        <a:rPr lang="en-US" sz="1600" b="1" baseline="0" dirty="0">
                          <a:solidFill>
                            <a:schemeClr val="bg1"/>
                          </a:solidFill>
                          <a:latin typeface="Courier New" panose="02070309020205020404" pitchFamily="49" charset="0"/>
                          <a:cs typeface="Courier New" panose="02070309020205020404" pitchFamily="49" charset="0"/>
                        </a:rPr>
                        <a:t> </a:t>
                      </a:r>
                      <a:r>
                        <a:rPr lang="en-US" sz="1600" b="1" dirty="0">
                          <a:solidFill>
                            <a:schemeClr val="bg1"/>
                          </a:solidFill>
                          <a:latin typeface="Courier New" panose="02070309020205020404" pitchFamily="49" charset="0"/>
                          <a:cs typeface="Courier New" panose="02070309020205020404" pitchFamily="49" charset="0"/>
                        </a:rPr>
                        <a:t>dns.</a:t>
                      </a:r>
                      <a:r>
                        <a:rPr lang="en-US" sz="1600" b="1" dirty="0">
                          <a:solidFill>
                            <a:srgbClr val="FFC000"/>
                          </a:solidFill>
                          <a:latin typeface="Courier New" panose="02070309020205020404" pitchFamily="49" charset="0"/>
                          <a:cs typeface="Courier New" panose="02070309020205020404" pitchFamily="49" charset="0"/>
                        </a:rPr>
                        <a:t>company.com.</a:t>
                      </a:r>
                    </a:p>
                    <a:p>
                      <a:r>
                        <a:rPr lang="en-US" sz="1600" b="1" dirty="0">
                          <a:solidFill>
                            <a:schemeClr val="bg1"/>
                          </a:solidFill>
                          <a:latin typeface="Courier New" panose="02070309020205020404" pitchFamily="49" charset="0"/>
                          <a:cs typeface="Courier New" panose="02070309020205020404" pitchFamily="49" charset="0"/>
                        </a:rPr>
                        <a:t>Address:</a:t>
                      </a:r>
                      <a:r>
                        <a:rPr lang="en-US" sz="1600" b="1" baseline="0" dirty="0">
                          <a:solidFill>
                            <a:schemeClr val="bg1"/>
                          </a:solidFill>
                          <a:latin typeface="Courier New" panose="02070309020205020404" pitchFamily="49" charset="0"/>
                          <a:cs typeface="Courier New" panose="02070309020205020404" pitchFamily="49" charset="0"/>
                        </a:rPr>
                        <a:t> </a:t>
                      </a:r>
                      <a:r>
                        <a:rPr lang="en-US" sz="1600" b="1" dirty="0">
                          <a:solidFill>
                            <a:schemeClr val="bg1"/>
                          </a:solidFill>
                          <a:latin typeface="Courier New" panose="02070309020205020404" pitchFamily="49" charset="0"/>
                          <a:cs typeface="Courier New" panose="02070309020205020404" pitchFamily="49" charset="0"/>
                        </a:rPr>
                        <a:t>192.168.1.254</a:t>
                      </a:r>
                    </a:p>
                    <a:p>
                      <a:endParaRPr lang="en-US" sz="1600" b="1" dirty="0">
                        <a:solidFill>
                          <a:schemeClr val="bg1"/>
                        </a:solidFill>
                        <a:latin typeface="Courier New" panose="02070309020205020404" pitchFamily="49" charset="0"/>
                        <a:cs typeface="Courier New" panose="02070309020205020404" pitchFamily="49" charset="0"/>
                      </a:endParaRPr>
                    </a:p>
                    <a:p>
                      <a:r>
                        <a:rPr lang="en-US" sz="1600" b="1" dirty="0">
                          <a:solidFill>
                            <a:schemeClr val="bg1"/>
                          </a:solidFill>
                          <a:latin typeface="Courier New" panose="02070309020205020404" pitchFamily="49" charset="0"/>
                          <a:cs typeface="Courier New" panose="02070309020205020404" pitchFamily="49" charset="0"/>
                        </a:rPr>
                        <a:t>authoritative answer: </a:t>
                      </a:r>
                    </a:p>
                    <a:p>
                      <a:r>
                        <a:rPr lang="en-US" sz="1600" b="1" dirty="0">
                          <a:solidFill>
                            <a:schemeClr val="bg1"/>
                          </a:solidFill>
                          <a:latin typeface="Courier New" panose="02070309020205020404" pitchFamily="49" charset="0"/>
                          <a:cs typeface="Courier New" panose="02070309020205020404" pitchFamily="49" charset="0"/>
                        </a:rPr>
                        <a:t>Name</a:t>
                      </a:r>
                      <a:r>
                        <a:rPr lang="en-US" sz="1600" b="1" dirty="0">
                          <a:solidFill>
                            <a:schemeClr val="tx2">
                              <a:lumMod val="40000"/>
                              <a:lumOff val="60000"/>
                            </a:schemeClr>
                          </a:solidFill>
                          <a:latin typeface="Courier New" panose="02070309020205020404" pitchFamily="49" charset="0"/>
                          <a:cs typeface="Courier New" panose="02070309020205020404" pitchFamily="49" charset="0"/>
                        </a:rPr>
                        <a:t>:</a:t>
                      </a:r>
                      <a:r>
                        <a:rPr lang="en-US" sz="1600" b="1" baseline="0" dirty="0">
                          <a:solidFill>
                            <a:schemeClr val="tx2">
                              <a:lumMod val="40000"/>
                              <a:lumOff val="60000"/>
                            </a:schemeClr>
                          </a:solidFill>
                          <a:latin typeface="Courier New" panose="02070309020205020404" pitchFamily="49" charset="0"/>
                          <a:cs typeface="Courier New" panose="02070309020205020404" pitchFamily="49" charset="0"/>
                        </a:rPr>
                        <a:t> </a:t>
                      </a:r>
                      <a:r>
                        <a:rPr lang="en-US" sz="1600" b="1" dirty="0">
                          <a:solidFill>
                            <a:schemeClr val="tx2">
                              <a:lumMod val="40000"/>
                              <a:lumOff val="60000"/>
                            </a:schemeClr>
                          </a:solidFill>
                          <a:latin typeface="Courier New" panose="02070309020205020404" pitchFamily="49" charset="0"/>
                          <a:cs typeface="Courier New" panose="02070309020205020404" pitchFamily="49" charset="0"/>
                        </a:rPr>
                        <a:t>workstation01</a:t>
                      </a:r>
                      <a:r>
                        <a:rPr lang="en-US" sz="1600" b="1" dirty="0">
                          <a:solidFill>
                            <a:schemeClr val="bg1"/>
                          </a:solidFill>
                          <a:latin typeface="Courier New" panose="02070309020205020404" pitchFamily="49" charset="0"/>
                          <a:cs typeface="Courier New" panose="02070309020205020404" pitchFamily="49" charset="0"/>
                        </a:rPr>
                        <a:t>.</a:t>
                      </a:r>
                      <a:r>
                        <a:rPr lang="en-US" sz="1600" b="1" dirty="0">
                          <a:solidFill>
                            <a:srgbClr val="FFC000"/>
                          </a:solidFill>
                          <a:latin typeface="Courier New" panose="02070309020205020404" pitchFamily="49" charset="0"/>
                          <a:cs typeface="Courier New" panose="02070309020205020404" pitchFamily="49" charset="0"/>
                        </a:rPr>
                        <a:t>company.com.</a:t>
                      </a:r>
                    </a:p>
                    <a:p>
                      <a:r>
                        <a:rPr lang="en-US" sz="1600" b="1" dirty="0">
                          <a:solidFill>
                            <a:schemeClr val="bg1"/>
                          </a:solidFill>
                          <a:latin typeface="Courier New" panose="02070309020205020404" pitchFamily="49" charset="0"/>
                          <a:cs typeface="Courier New" panose="02070309020205020404" pitchFamily="49" charset="0"/>
                        </a:rPr>
                        <a:t>Addresses:</a:t>
                      </a:r>
                      <a:r>
                        <a:rPr lang="en-US" sz="1600" b="1" baseline="0" dirty="0">
                          <a:solidFill>
                            <a:schemeClr val="bg1"/>
                          </a:solidFill>
                          <a:latin typeface="Courier New" panose="02070309020205020404" pitchFamily="49" charset="0"/>
                          <a:cs typeface="Courier New" panose="02070309020205020404" pitchFamily="49" charset="0"/>
                        </a:rPr>
                        <a:t> </a:t>
                      </a:r>
                      <a:r>
                        <a:rPr lang="en-US" sz="1600" b="1" dirty="0">
                          <a:solidFill>
                            <a:srgbClr val="92D050"/>
                          </a:solidFill>
                          <a:latin typeface="Courier New" panose="02070309020205020404" pitchFamily="49" charset="0"/>
                          <a:cs typeface="Courier New" panose="02070309020205020404" pitchFamily="49" charset="0"/>
                        </a:rPr>
                        <a:t>192.168.1.26</a:t>
                      </a:r>
                      <a:r>
                        <a:rPr lang="en-US" sz="1600" b="1" dirty="0">
                          <a:solidFill>
                            <a:schemeClr val="bg1"/>
                          </a:solidFill>
                          <a:latin typeface="Courier New" panose="02070309020205020404" pitchFamily="49" charset="0"/>
                          <a:cs typeface="Courier New" panose="02070309020205020404" pitchFamily="49" charset="0"/>
                        </a:rPr>
                        <a:t> </a:t>
                      </a: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586896"/>
                  </a:ext>
                </a:extLst>
              </a:tr>
            </a:tbl>
          </a:graphicData>
        </a:graphic>
      </p:graphicFrame>
      <p:sp>
        <p:nvSpPr>
          <p:cNvPr id="8" name="Oval 7"/>
          <p:cNvSpPr>
            <a:spLocks noChangeAspect="1"/>
          </p:cNvSpPr>
          <p:nvPr/>
        </p:nvSpPr>
        <p:spPr>
          <a:xfrm>
            <a:off x="7406640" y="1280160"/>
            <a:ext cx="1371604" cy="1371600"/>
          </a:xfrm>
          <a:prstGeom prst="ellipse">
            <a:avLst/>
          </a:prstGeom>
          <a:blipFill rotWithShape="1">
            <a:blip r:embed="rId3"/>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356766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Domain Name System (DNS) </a:t>
            </a:r>
          </a:p>
          <a:p>
            <a:pPr lvl="1"/>
            <a:r>
              <a:rPr lang="en-US" dirty="0">
                <a:latin typeface="Courier New" panose="02070309020205020404" pitchFamily="49" charset="0"/>
                <a:cs typeface="Courier New" panose="02070309020205020404" pitchFamily="49" charset="0"/>
              </a:rPr>
              <a:t>nslookup</a:t>
            </a:r>
            <a:r>
              <a:rPr lang="en-US" dirty="0"/>
              <a:t> zone transfer</a:t>
            </a:r>
          </a:p>
          <a:p>
            <a:pPr lvl="2"/>
            <a:r>
              <a:rPr lang="en-US" dirty="0"/>
              <a:t>tcp/53</a:t>
            </a:r>
          </a:p>
          <a:p>
            <a:pPr lvl="2"/>
            <a:endParaRPr lang="en-US" dirty="0"/>
          </a:p>
          <a:p>
            <a:pPr lvl="1"/>
            <a:endParaRPr lang="en-US" dirty="0"/>
          </a:p>
          <a:p>
            <a:pPr lvl="1">
              <a:spcBef>
                <a:spcPts val="0"/>
              </a:spcBef>
            </a:pPr>
            <a:endParaRPr lang="en-US" dirty="0"/>
          </a:p>
          <a:p>
            <a:pPr lvl="3"/>
            <a:r>
              <a:rPr lang="en-US" b="0" dirty="0"/>
              <a:t>Specifies which type of records to search for ( A, PTR, SRV, MX or Any)</a:t>
            </a:r>
          </a:p>
          <a:p>
            <a:pPr lvl="4"/>
            <a:r>
              <a:rPr lang="en-US" b="0" dirty="0">
                <a:latin typeface="Courier Std" panose="02070409020205020404" pitchFamily="49" charset="0"/>
              </a:rPr>
              <a:t>&gt; set </a:t>
            </a:r>
            <a:r>
              <a:rPr lang="en-US" b="0" dirty="0">
                <a:solidFill>
                  <a:srgbClr val="FFC000"/>
                </a:solidFill>
                <a:latin typeface="Courier Std" panose="02070409020205020404" pitchFamily="49" charset="0"/>
              </a:rPr>
              <a:t>type=ANY </a:t>
            </a:r>
            <a:r>
              <a:rPr lang="en-US" b="0" dirty="0">
                <a:solidFill>
                  <a:srgbClr val="FFC000"/>
                </a:solidFill>
              </a:rPr>
              <a:t>(All available records)</a:t>
            </a:r>
          </a:p>
          <a:p>
            <a:pPr lvl="3"/>
            <a:r>
              <a:rPr lang="en-US" b="0" dirty="0"/>
              <a:t>Dumps all available records, assuming zone transfers are enabled</a:t>
            </a:r>
          </a:p>
          <a:p>
            <a:pPr lvl="3">
              <a:buClr>
                <a:srgbClr val="17406D">
                  <a:lumMod val="40000"/>
                  <a:lumOff val="60000"/>
                </a:srgbClr>
              </a:buClr>
            </a:pPr>
            <a:r>
              <a:rPr lang="en-US" b="0" dirty="0">
                <a:solidFill>
                  <a:prstClr val="white"/>
                </a:solidFill>
              </a:rPr>
              <a:t>Requested </a:t>
            </a:r>
            <a:r>
              <a:rPr lang="en-US" b="0" dirty="0">
                <a:solidFill>
                  <a:prstClr val="white"/>
                </a:solidFill>
                <a:latin typeface="Courier Std" panose="02070409020205020404" pitchFamily="49" charset="0"/>
              </a:rPr>
              <a:t>ANY</a:t>
            </a:r>
            <a:r>
              <a:rPr lang="en-US" b="0" dirty="0">
                <a:solidFill>
                  <a:prstClr val="white"/>
                </a:solidFill>
              </a:rPr>
              <a:t> records for the domain</a:t>
            </a:r>
            <a:r>
              <a:rPr lang="en-US" sz="1900" b="0" kern="1200" dirty="0">
                <a:solidFill>
                  <a:prstClr val="white"/>
                </a:solidFill>
                <a:latin typeface="Courier Std" panose="02070409020205020404" pitchFamily="49" charset="0"/>
                <a:ea typeface="+mn-ea"/>
                <a:cs typeface="Courier New" panose="02070309020205020404" pitchFamily="49" charset="0"/>
              </a:rPr>
              <a:t> mysite.org</a:t>
            </a:r>
            <a:r>
              <a:rPr lang="en-US" b="0" dirty="0">
                <a:solidFill>
                  <a:prstClr val="white"/>
                </a:solidFill>
              </a:rPr>
              <a:t>  be dumped in domain </a:t>
            </a:r>
            <a:r>
              <a:rPr lang="en-US" b="0" dirty="0">
                <a:solidFill>
                  <a:prstClr val="white"/>
                </a:solidFill>
                <a:latin typeface="Courier Std" panose="02070409020205020404" pitchFamily="49" charset="0"/>
              </a:rPr>
              <a:t>"example.org". </a:t>
            </a:r>
          </a:p>
          <a:p>
            <a:pPr lvl="4"/>
            <a:r>
              <a:rPr lang="en-US" b="0" i="0" kern="1200" dirty="0" err="1">
                <a:solidFill>
                  <a:prstClr val="white"/>
                </a:solidFill>
                <a:latin typeface="Courier Std" panose="02070409020205020404" pitchFamily="49" charset="0"/>
                <a:cs typeface="Courier New" panose="02070309020205020404" pitchFamily="49" charset="0"/>
              </a:rPr>
              <a:t>nslookup</a:t>
            </a:r>
            <a:r>
              <a:rPr lang="en-US" b="0" i="0" kern="1200" dirty="0">
                <a:solidFill>
                  <a:prstClr val="white"/>
                </a:solidFill>
                <a:latin typeface="Courier Std" panose="02070409020205020404" pitchFamily="49" charset="0"/>
                <a:cs typeface="Courier New" panose="02070309020205020404" pitchFamily="49" charset="0"/>
              </a:rPr>
              <a:t> mysite.org set </a:t>
            </a:r>
            <a:r>
              <a:rPr lang="en-US" b="0" i="0" kern="1200" dirty="0">
                <a:latin typeface="Courier Std" panose="02070409020205020404" pitchFamily="49" charset="0"/>
                <a:cs typeface="Courier New" panose="02070309020205020404" pitchFamily="49" charset="0"/>
              </a:rPr>
              <a:t>type=ANY</a:t>
            </a:r>
            <a:r>
              <a:rPr lang="en-US" b="0" i="0" kern="1200" dirty="0">
                <a:solidFill>
                  <a:prstClr val="white"/>
                </a:solidFill>
                <a:latin typeface="Courier Std" panose="02070409020205020404" pitchFamily="49" charset="0"/>
                <a:cs typeface="Courier New" panose="02070309020205020404" pitchFamily="49" charset="0"/>
              </a:rPr>
              <a:t> ls-d example.org</a:t>
            </a:r>
          </a:p>
          <a:p>
            <a:pPr lvl="1"/>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15</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a:off x="868680" y="2786490"/>
            <a:ext cx="7406640" cy="421269"/>
          </a:xfrm>
          <a:prstGeom prst="rect">
            <a:avLst/>
          </a:prstGeom>
          <a:noFill/>
          <a:ln w="12700">
            <a:solidFill>
              <a:schemeClr val="bg1"/>
            </a:solidFill>
          </a:ln>
        </p:spPr>
        <p:txBody>
          <a:bodyPr wrap="square" rtlCol="0">
            <a:spAutoFit/>
          </a:bodyPr>
          <a:lstStyle/>
          <a:p>
            <a:pPr marL="0" marR="0" lvl="0" indent="-57150" algn="ctr" defTabSz="685800" rtl="0" eaLnBrk="1" fontAlgn="auto" latinLnBrk="0" hangingPunct="1">
              <a:lnSpc>
                <a:spcPct val="125000"/>
              </a:lnSpc>
              <a:spcBef>
                <a:spcPts val="0"/>
              </a:spcBef>
              <a:spcAft>
                <a:spcPts val="0"/>
              </a:spcAft>
              <a:buClr>
                <a:srgbClr val="FF0000"/>
              </a:buClr>
              <a:buSzTx/>
              <a:buFontTx/>
              <a:buNone/>
              <a:tabLst/>
              <a:defRPr/>
            </a:pPr>
            <a:r>
              <a:rPr kumimoji="0" lang="en-US" sz="18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nslookup</a:t>
            </a:r>
            <a:r>
              <a:rPr kumimoji="0" lang="en-US" sz="1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mysite.org set </a:t>
            </a:r>
            <a:r>
              <a:rPr kumimoji="0" lang="en-US" sz="1800" b="1"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type= ANY</a:t>
            </a:r>
            <a:r>
              <a:rPr kumimoji="0" lang="en-US" sz="1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ls-d example.org</a:t>
            </a:r>
          </a:p>
        </p:txBody>
      </p:sp>
      <p:sp>
        <p:nvSpPr>
          <p:cNvPr id="7" name="Oval 6"/>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1709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Domain Name System (DNS) </a:t>
            </a:r>
          </a:p>
          <a:p>
            <a:pPr lvl="1"/>
            <a:r>
              <a:rPr lang="en-US" dirty="0">
                <a:latin typeface="Courier New" panose="02070309020205020404" pitchFamily="49" charset="0"/>
                <a:cs typeface="Courier New" panose="02070309020205020404" pitchFamily="49" charset="0"/>
              </a:rPr>
              <a:t>dig</a:t>
            </a:r>
            <a:r>
              <a:rPr lang="en-US" dirty="0"/>
              <a:t> zone transfer</a:t>
            </a:r>
          </a:p>
          <a:p>
            <a:pPr lvl="2">
              <a:buClr>
                <a:srgbClr val="17406D">
                  <a:lumMod val="40000"/>
                  <a:lumOff val="60000"/>
                </a:srgbClr>
              </a:buClr>
            </a:pPr>
            <a:r>
              <a:rPr lang="en-US" dirty="0">
                <a:solidFill>
                  <a:prstClr val="white"/>
                </a:solidFill>
              </a:rPr>
              <a:t>tcp/53</a:t>
            </a:r>
          </a:p>
          <a:p>
            <a:pPr lvl="1"/>
            <a:endParaRPr lang="en-US" dirty="0"/>
          </a:p>
          <a:p>
            <a:pPr lvl="1"/>
            <a:endParaRPr lang="en-US" dirty="0"/>
          </a:p>
          <a:p>
            <a:pPr lvl="1"/>
            <a:endParaRPr lang="en-US" b="0" dirty="0"/>
          </a:p>
          <a:p>
            <a:pPr lvl="3"/>
            <a:r>
              <a:rPr lang="en-US" b="0" dirty="0">
                <a:solidFill>
                  <a:srgbClr val="FFC000"/>
                </a:solidFill>
                <a:latin typeface="Courier New" panose="02070309020205020404" pitchFamily="49" charset="0"/>
                <a:cs typeface="Courier New" panose="02070309020205020404" pitchFamily="49" charset="0"/>
              </a:rPr>
              <a:t>AXFR</a:t>
            </a:r>
            <a:r>
              <a:rPr lang="en-US" b="0" dirty="0">
                <a:solidFill>
                  <a:srgbClr val="FFC000"/>
                </a:solidFill>
              </a:rPr>
              <a:t> - DNS protocol used during a zone transfer</a:t>
            </a:r>
          </a:p>
          <a:p>
            <a:pPr lvl="4"/>
            <a:r>
              <a:rPr lang="en-US" b="0" dirty="0">
                <a:latin typeface="Courier New" panose="02070309020205020404" pitchFamily="49" charset="0"/>
                <a:cs typeface="Courier New" panose="02070309020205020404" pitchFamily="49" charset="0"/>
              </a:rPr>
              <a:t>example.org</a:t>
            </a:r>
            <a:r>
              <a:rPr lang="en-US" b="0" dirty="0"/>
              <a:t> - Primary name server</a:t>
            </a:r>
          </a:p>
          <a:p>
            <a:pPr lvl="4"/>
            <a:r>
              <a:rPr lang="en-US" b="0" dirty="0">
                <a:latin typeface="Courier New" panose="02070309020205020404" pitchFamily="49" charset="0"/>
                <a:cs typeface="Courier New" panose="02070309020205020404" pitchFamily="49" charset="0"/>
              </a:rPr>
              <a:t>mysite.org</a:t>
            </a:r>
            <a:r>
              <a:rPr lang="en-US" b="0" dirty="0"/>
              <a:t> is the domain that we want to initiate a zone transfer for</a:t>
            </a:r>
          </a:p>
          <a:p>
            <a:pPr lvl="4"/>
            <a:r>
              <a:rPr lang="en-US" b="0" dirty="0">
                <a:latin typeface="Courier New" panose="02070309020205020404" pitchFamily="49" charset="0"/>
                <a:cs typeface="Courier New" panose="02070309020205020404" pitchFamily="49" charset="0"/>
              </a:rPr>
              <a:t>mysite.org</a:t>
            </a:r>
            <a:r>
              <a:rPr lang="en-US" b="0" dirty="0"/>
              <a:t>  request or acquires all records from example.org </a:t>
            </a:r>
          </a:p>
          <a:p>
            <a:endParaRPr lang="en-US"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16</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a:off x="2080260" y="2812142"/>
            <a:ext cx="5212080" cy="369332"/>
          </a:xfrm>
          <a:prstGeom prst="rect">
            <a:avLst/>
          </a:prstGeom>
          <a:noFill/>
          <a:ln w="19050">
            <a:solidFill>
              <a:schemeClr val="bg1"/>
            </a:solidFill>
          </a:ln>
        </p:spPr>
        <p:txBody>
          <a:bodyPr wrap="square" rtlCol="0">
            <a:spAutoFit/>
          </a:bodyPr>
          <a:lstStyle/>
          <a:p>
            <a:pPr marL="0" marR="0" lvl="0" indent="-57150" algn="ctr" defTabSz="457200" rtl="0" eaLnBrk="1" fontAlgn="auto" latinLnBrk="0" hangingPunct="1">
              <a:lnSpc>
                <a:spcPct val="100000"/>
              </a:lnSpc>
              <a:spcBef>
                <a:spcPts val="0"/>
              </a:spcBef>
              <a:spcAft>
                <a:spcPts val="0"/>
              </a:spcAft>
              <a:buClr>
                <a:srgbClr val="FF0000"/>
              </a:buClr>
              <a:buSzTx/>
              <a:buFontTx/>
              <a:buNone/>
              <a:tabLst/>
              <a:defRPr/>
            </a:pPr>
            <a:r>
              <a:rPr kumimoji="0" lang="en-US" sz="1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dig </a:t>
            </a:r>
            <a:r>
              <a:rPr kumimoji="0" lang="en-US" sz="1800" b="1"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1200" cap="none" spc="0" normalizeH="0" baseline="0" noProof="0" dirty="0" err="1">
                <a:ln>
                  <a:noFill/>
                </a:ln>
                <a:solidFill>
                  <a:srgbClr val="FFC000"/>
                </a:solidFill>
                <a:effectLst/>
                <a:uLnTx/>
                <a:uFillTx/>
                <a:latin typeface="Courier New" panose="02070309020205020404" pitchFamily="49" charset="0"/>
                <a:ea typeface="+mn-ea"/>
                <a:cs typeface="Courier New" panose="02070309020205020404" pitchFamily="49" charset="0"/>
              </a:rPr>
              <a:t>axfr</a:t>
            </a:r>
            <a:r>
              <a:rPr kumimoji="0" lang="en-US" sz="1800" b="1"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mysite.org@example.org</a:t>
            </a:r>
          </a:p>
        </p:txBody>
      </p:sp>
      <p:sp>
        <p:nvSpPr>
          <p:cNvPr id="7" name="Oval 6"/>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75393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Domain Name System (DNS)</a:t>
            </a:r>
          </a:p>
          <a:p>
            <a:pPr lvl="1"/>
            <a:r>
              <a:rPr lang="en-US" dirty="0"/>
              <a:t>Mail Server Records (MX)</a:t>
            </a:r>
          </a:p>
          <a:p>
            <a:pPr lvl="1"/>
            <a:endParaRPr lang="en-US" dirty="0"/>
          </a:p>
          <a:p>
            <a:pPr lvl="1"/>
            <a:endParaRPr lang="en-US" dirty="0"/>
          </a:p>
          <a:p>
            <a:pPr lvl="1"/>
            <a:endParaRPr lang="en-US" dirty="0"/>
          </a:p>
          <a:p>
            <a:pPr lvl="1"/>
            <a:endParaRPr lang="en-US" dirty="0"/>
          </a:p>
          <a:p>
            <a:pPr lvl="2"/>
            <a:r>
              <a:rPr lang="en-US" sz="1600" b="0" dirty="0"/>
              <a:t>The set type=MX command brings back the DNS details on all mail servers in the domain</a:t>
            </a:r>
          </a:p>
          <a:p>
            <a:pPr lvl="2"/>
            <a:r>
              <a:rPr lang="en-US" sz="1600" b="0" dirty="0"/>
              <a:t>The lower preference number is the </a:t>
            </a:r>
            <a:r>
              <a:rPr lang="en-US" sz="1600" b="0" dirty="0">
                <a:solidFill>
                  <a:srgbClr val="FFC000"/>
                </a:solidFill>
              </a:rPr>
              <a:t>higher priority (primary mail server)</a:t>
            </a:r>
          </a:p>
          <a:p>
            <a:pPr lvl="2"/>
            <a:r>
              <a:rPr lang="en-US" sz="1600" b="0" dirty="0"/>
              <a:t>The server with the higher preference number is </a:t>
            </a:r>
            <a:r>
              <a:rPr lang="en-US" sz="1600" b="0" dirty="0">
                <a:solidFill>
                  <a:schemeClr val="tx2">
                    <a:lumMod val="40000"/>
                    <a:lumOff val="60000"/>
                  </a:schemeClr>
                </a:solidFill>
              </a:rPr>
              <a:t>lower priority (backup mail server)</a:t>
            </a:r>
          </a:p>
          <a:p>
            <a:pPr lvl="3"/>
            <a:r>
              <a:rPr lang="en-US" sz="1600" b="0" dirty="0">
                <a:solidFill>
                  <a:schemeClr val="tx2">
                    <a:lumMod val="40000"/>
                    <a:lumOff val="60000"/>
                  </a:schemeClr>
                </a:solidFill>
              </a:rPr>
              <a:t>Back up mail servers may be more vulnerable to attack</a:t>
            </a:r>
          </a:p>
          <a:p>
            <a:pPr lvl="3"/>
            <a:r>
              <a:rPr lang="en-US" sz="1600" b="0" dirty="0"/>
              <a:t>Spammers may deliberately direct mail to one of the backup (high distance) MX servers of a domain first, on the assumption that such a server will have less effective anti-spam filters</a:t>
            </a:r>
          </a:p>
          <a:p>
            <a:endParaRPr lang="en-US"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17</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592732653"/>
              </p:ext>
            </p:extLst>
          </p:nvPr>
        </p:nvGraphicFramePr>
        <p:xfrm>
          <a:off x="381000" y="2192953"/>
          <a:ext cx="7632675" cy="1127760"/>
        </p:xfrm>
        <a:graphic>
          <a:graphicData uri="http://schemas.openxmlformats.org/drawingml/2006/table">
            <a:tbl>
              <a:tblPr firstRow="1" bandRow="1">
                <a:tableStyleId>{5C22544A-7EE6-4342-B048-85BDC9FD1C3A}</a:tableStyleId>
              </a:tblPr>
              <a:tblGrid>
                <a:gridCol w="1370784">
                  <a:extLst>
                    <a:ext uri="{9D8B030D-6E8A-4147-A177-3AD203B41FA5}">
                      <a16:colId xmlns:a16="http://schemas.microsoft.com/office/drawing/2014/main" val="409747660"/>
                    </a:ext>
                  </a:extLst>
                </a:gridCol>
                <a:gridCol w="987170">
                  <a:extLst>
                    <a:ext uri="{9D8B030D-6E8A-4147-A177-3AD203B41FA5}">
                      <a16:colId xmlns:a16="http://schemas.microsoft.com/office/drawing/2014/main" val="2663231164"/>
                    </a:ext>
                  </a:extLst>
                </a:gridCol>
                <a:gridCol w="1156428">
                  <a:extLst>
                    <a:ext uri="{9D8B030D-6E8A-4147-A177-3AD203B41FA5}">
                      <a16:colId xmlns:a16="http://schemas.microsoft.com/office/drawing/2014/main" val="4052091000"/>
                    </a:ext>
                  </a:extLst>
                </a:gridCol>
                <a:gridCol w="4118293">
                  <a:extLst>
                    <a:ext uri="{9D8B030D-6E8A-4147-A177-3AD203B41FA5}">
                      <a16:colId xmlns:a16="http://schemas.microsoft.com/office/drawing/2014/main" val="444563147"/>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Domain</a:t>
                      </a:r>
                      <a:endParaRPr lang="en-US" sz="1400" b="1" spc="0" baseline="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Priority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Host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9963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mysite.org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mysite.org</a:t>
                      </a:r>
                      <a:endParaRPr lang="en-US" sz="1400" b="1" spc="0" baseline="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spc="0" baseline="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MX</a:t>
                      </a:r>
                    </a:p>
                    <a:p>
                      <a:r>
                        <a:rPr lang="en-US" sz="1400" b="1" spc="0" baseline="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spc="0" baseline="0" dirty="0">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10</a:t>
                      </a:r>
                    </a:p>
                    <a:p>
                      <a:r>
                        <a:rPr lang="en-US" sz="1400" b="1" spc="0" baseline="0" dirty="0">
                          <a:solidFill>
                            <a:schemeClr val="tx2">
                              <a:lumMod val="40000"/>
                              <a:lumOff val="6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mail exchanger = </a:t>
                      </a:r>
                      <a:r>
                        <a:rPr kumimoji="0" lang="en-US" sz="1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192.68.102.33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mail exchanger = </a:t>
                      </a:r>
                      <a:r>
                        <a:rPr lang="en-US" sz="1400" b="1" spc="0" dirty="0">
                          <a:solidFill>
                            <a:schemeClr val="tx2">
                              <a:lumMod val="40000"/>
                              <a:lumOff val="6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exchg1.mysite.org</a:t>
                      </a:r>
                      <a:r>
                        <a:rPr lang="en-US" sz="1400" b="1" spc="0"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493655"/>
                  </a:ext>
                </a:extLst>
              </a:tr>
              <a:tr h="0">
                <a:tc gridSpan="4">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exchg1.mysite.org</a:t>
                      </a:r>
                      <a:r>
                        <a:rPr kumimoji="0" 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 Internet address = </a:t>
                      </a:r>
                      <a:r>
                        <a:rPr kumimoji="0" lang="en-US" sz="1400" b="1" i="0" u="none" strike="noStrike" kern="1200" cap="none" spc="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192.168.102.67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b="1" spc="100" baseline="0" dirty="0">
                        <a:latin typeface="Courier New" panose="02070309020205020404" pitchFamily="49" charset="0"/>
                        <a:cs typeface="Courier New" panose="02070309020205020404" pitchFamily="49" charset="0"/>
                      </a:endParaRPr>
                    </a:p>
                  </a:txBody>
                  <a:tcP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b="1" spc="100" baseline="0" dirty="0">
                        <a:solidFill>
                          <a:schemeClr val="tx2">
                            <a:lumMod val="40000"/>
                            <a:lumOff val="60000"/>
                          </a:schemeClr>
                        </a:solidFill>
                        <a:latin typeface="Courier New" panose="02070309020205020404" pitchFamily="49" charset="0"/>
                        <a:cs typeface="Courier New" panose="02070309020205020404" pitchFamily="49" charset="0"/>
                      </a:endParaRPr>
                    </a:p>
                  </a:txBody>
                  <a:tcP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100" dirty="0">
                        <a:solidFill>
                          <a:schemeClr val="bg1"/>
                        </a:solidFill>
                        <a:latin typeface="Courier New" panose="02070309020205020404" pitchFamily="49" charset="0"/>
                        <a:cs typeface="Courier New" panose="02070309020205020404" pitchFamily="49" charset="0"/>
                      </a:endParaRPr>
                    </a:p>
                  </a:txBody>
                  <a:tcPr>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561182"/>
                  </a:ext>
                </a:extLst>
              </a:tr>
            </a:tbl>
          </a:graphicData>
        </a:graphic>
      </p:graphicFrame>
      <p:sp>
        <p:nvSpPr>
          <p:cNvPr id="7" name="Oval 6"/>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313454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effectLst>
                  <a:outerShdw blurRad="38100" dist="38100" dir="2700000" algn="tl">
                    <a:srgbClr val="000000">
                      <a:alpha val="43137"/>
                    </a:srgbClr>
                  </a:outerShdw>
                </a:effectLst>
              </a:rPr>
              <a:t>Domain Name System (DNS)</a:t>
            </a:r>
          </a:p>
          <a:p>
            <a:pPr lvl="1"/>
            <a:r>
              <a:rPr lang="en-US" sz="1600" dirty="0">
                <a:effectLst>
                  <a:outerShdw blurRad="38100" dist="38100" dir="2700000" algn="tl">
                    <a:srgbClr val="000000">
                      <a:alpha val="43137"/>
                    </a:srgbClr>
                  </a:outerShdw>
                </a:effectLst>
              </a:rPr>
              <a:t>Domain Name System Security Extensions (DNSSEC)  (</a:t>
            </a:r>
            <a:r>
              <a:rPr lang="en-US" sz="1600" dirty="0" err="1">
                <a:effectLst>
                  <a:outerShdw blurRad="38100" dist="38100" dir="2700000" algn="tl">
                    <a:srgbClr val="000000">
                      <a:alpha val="43137"/>
                    </a:srgbClr>
                  </a:outerShdw>
                </a:effectLst>
              </a:rPr>
              <a:t>tcp</a:t>
            </a:r>
            <a:r>
              <a:rPr lang="en-US" sz="1600" dirty="0">
                <a:effectLst>
                  <a:outerShdw blurRad="38100" dist="38100" dir="2700000" algn="tl">
                    <a:srgbClr val="000000">
                      <a:alpha val="43137"/>
                    </a:srgbClr>
                  </a:outerShdw>
                </a:effectLst>
              </a:rPr>
              <a:t>/53)</a:t>
            </a:r>
          </a:p>
          <a:p>
            <a:pPr lvl="2"/>
            <a:r>
              <a:rPr lang="en-US" sz="1400" b="0" dirty="0">
                <a:effectLst>
                  <a:outerShdw blurRad="38100" dist="38100" dir="2700000" algn="tl">
                    <a:srgbClr val="000000">
                      <a:alpha val="43137"/>
                    </a:srgbClr>
                  </a:outerShdw>
                </a:effectLst>
              </a:rPr>
              <a:t>Secures DNS Traffic</a:t>
            </a:r>
          </a:p>
          <a:p>
            <a:pPr lvl="2"/>
            <a:r>
              <a:rPr lang="en-US" sz="1400" b="0" dirty="0">
                <a:effectLst>
                  <a:outerShdw blurRad="38100" dist="38100" dir="2700000" algn="tl">
                    <a:srgbClr val="000000">
                      <a:alpha val="43137"/>
                    </a:srgbClr>
                  </a:outerShdw>
                </a:effectLst>
              </a:rPr>
              <a:t>Transport Layered Security (TLS) best supports the deployment of DNSSEC</a:t>
            </a:r>
          </a:p>
          <a:p>
            <a:pPr lvl="2"/>
            <a:r>
              <a:rPr lang="en-US" sz="1400" b="0" dirty="0">
                <a:effectLst>
                  <a:outerShdw blurRad="38100" dist="38100" dir="2700000" algn="tl">
                    <a:srgbClr val="000000">
                      <a:alpha val="43137"/>
                    </a:srgbClr>
                  </a:outerShdw>
                </a:effectLst>
              </a:rPr>
              <a:t>Evaluates MX record lookup</a:t>
            </a:r>
          </a:p>
          <a:p>
            <a:pPr lvl="2"/>
            <a:r>
              <a:rPr lang="en-US" sz="1400" b="0" dirty="0">
                <a:effectLst>
                  <a:outerShdw blurRad="38100" dist="38100" dir="2700000" algn="tl">
                    <a:srgbClr val="000000">
                      <a:alpha val="43137"/>
                    </a:srgbClr>
                  </a:outerShdw>
                </a:effectLst>
              </a:rPr>
              <a:t>Can perform authenticated requests for A and AAA records</a:t>
            </a:r>
          </a:p>
          <a:p>
            <a:pPr lvl="2">
              <a:buClr>
                <a:srgbClr val="17406D">
                  <a:lumMod val="40000"/>
                  <a:lumOff val="60000"/>
                </a:srgbClr>
              </a:buClr>
            </a:pPr>
            <a:r>
              <a:rPr lang="en-US" sz="1400" b="0" dirty="0">
                <a:effectLst>
                  <a:outerShdw blurRad="38100" dist="38100" dir="2700000" algn="tl">
                    <a:srgbClr val="000000">
                      <a:alpha val="43137"/>
                    </a:srgbClr>
                  </a:outerShdw>
                </a:effectLst>
              </a:rPr>
              <a:t>Resource Record Signature (RRSIG)</a:t>
            </a:r>
          </a:p>
          <a:p>
            <a:pPr lvl="4"/>
            <a:r>
              <a:rPr lang="en-US" sz="1400" b="0" dirty="0"/>
              <a:t>Adds a digital signature to each record Resource </a:t>
            </a:r>
          </a:p>
          <a:p>
            <a:pPr lvl="4"/>
            <a:r>
              <a:rPr lang="en-US" sz="1400" b="0" dirty="0"/>
              <a:t>Contains the DNSSEC signature for a record set. </a:t>
            </a:r>
          </a:p>
          <a:p>
            <a:pPr lvl="4"/>
            <a:r>
              <a:rPr lang="en-US" sz="1400" b="0" dirty="0"/>
              <a:t>DNS resolvers verify the signature with a public key, stored in a DNSKEY record.</a:t>
            </a:r>
          </a:p>
          <a:p>
            <a:pPr lvl="2"/>
            <a:r>
              <a:rPr lang="en-US" sz="1400" dirty="0"/>
              <a:t>DNSKEY record holds a public key used in the DNS authentication process</a:t>
            </a:r>
          </a:p>
          <a:p>
            <a:pPr lvl="3"/>
            <a:r>
              <a:rPr lang="en-US" sz="1400" b="0" dirty="0"/>
              <a:t>Adds  public keys to DNS records in the domain</a:t>
            </a:r>
          </a:p>
          <a:p>
            <a:pPr lvl="3"/>
            <a:r>
              <a:rPr lang="en-US" sz="1400" b="0" dirty="0"/>
              <a:t>Contains the public key that a DNS resolver uses to verify DNSSEC signatures in RRSIG records.</a:t>
            </a:r>
          </a:p>
          <a:p>
            <a:pPr lvl="2"/>
            <a:r>
              <a:rPr lang="en-US" sz="1600" dirty="0">
                <a:effectLst>
                  <a:outerShdw blurRad="38100" dist="38100" dir="2700000" algn="tl">
                    <a:srgbClr val="000000">
                      <a:alpha val="43137"/>
                    </a:srgbClr>
                  </a:outerShdw>
                </a:effectLst>
              </a:rPr>
              <a:t>DNSSEC Prevents DNS poisoning</a:t>
            </a:r>
          </a:p>
        </p:txBody>
      </p:sp>
      <p:sp>
        <p:nvSpPr>
          <p:cNvPr id="3" name="Title 2"/>
          <p:cNvSpPr>
            <a:spLocks noGrp="1"/>
          </p:cNvSpPr>
          <p:nvPr>
            <p:ph type="title"/>
          </p:nvPr>
        </p:nvSpPr>
        <p:spPr/>
        <p:txBody>
          <a:bodyPr/>
          <a:lstStyle/>
          <a:p>
            <a:r>
              <a:rPr lang="en-US"/>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18</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Oval 5"/>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48545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Domain Name System (DNS)</a:t>
            </a:r>
            <a:endParaRPr lang="en-US" dirty="0"/>
          </a:p>
          <a:p>
            <a:pPr lvl="1"/>
            <a:r>
              <a:rPr lang="en-US" b="0" dirty="0"/>
              <a:t>Exact mail exchange records</a:t>
            </a:r>
          </a:p>
          <a:p>
            <a:pPr lvl="2"/>
            <a:r>
              <a:rPr lang="en-US" b="0" dirty="0"/>
              <a:t>Provides early warning signs from </a:t>
            </a:r>
            <a:r>
              <a:rPr lang="en-US" b="0" dirty="0">
                <a:solidFill>
                  <a:srgbClr val="FFC000"/>
                </a:solidFill>
              </a:rPr>
              <a:t>incoming </a:t>
            </a:r>
            <a:r>
              <a:rPr lang="en-US" b="0" dirty="0"/>
              <a:t>phishing attacks. </a:t>
            </a:r>
          </a:p>
          <a:p>
            <a:pPr lvl="2"/>
            <a:r>
              <a:rPr lang="en-US" b="0" dirty="0"/>
              <a:t>Drastically reduce your company’s risk of phishing.</a:t>
            </a:r>
          </a:p>
          <a:p>
            <a:pPr lvl="2"/>
            <a:r>
              <a:rPr lang="en-US" b="0" dirty="0"/>
              <a:t>You can take immediate steps to block inbound emails from malicious domains.</a:t>
            </a:r>
          </a:p>
          <a:p>
            <a:pPr lvl="2"/>
            <a:endParaRPr lang="en-US" dirty="0"/>
          </a:p>
        </p:txBody>
      </p:sp>
      <p:sp>
        <p:nvSpPr>
          <p:cNvPr id="7" name="Title 6"/>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Oval 5"/>
          <p:cNvSpPr>
            <a:spLocks noChangeAspect="1"/>
          </p:cNvSpPr>
          <p:nvPr/>
        </p:nvSpPr>
        <p:spPr>
          <a:xfrm>
            <a:off x="7406640" y="1280160"/>
            <a:ext cx="1371604" cy="1371600"/>
          </a:xfrm>
          <a:prstGeom prst="ellipse">
            <a:avLst/>
          </a:prstGeom>
          <a:blipFill rotWithShape="1">
            <a:blip r:embed="rId2"/>
            <a:stretch>
              <a:fillRect/>
            </a:stretch>
          </a:blipFill>
          <a:ln w="6985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74658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103120" y="3931920"/>
            <a:ext cx="5029200" cy="1047750"/>
          </a:xfrm>
        </p:spPr>
        <p:txBody>
          <a:bodyPr/>
          <a:lstStyle/>
          <a:p>
            <a:r>
              <a:rPr lang="en-US" sz="2800" cap="small" dirty="0"/>
              <a:t>Ports, Protocols &amp; Services</a:t>
            </a:r>
          </a:p>
        </p:txBody>
      </p:sp>
      <p:sp>
        <p:nvSpPr>
          <p:cNvPr id="3" name="Slide Number Placeholder 2"/>
          <p:cNvSpPr>
            <a:spLocks noGrp="1"/>
          </p:cNvSpPr>
          <p:nvPr>
            <p:ph type="sldNum" sz="quarter" idx="10"/>
          </p:nvPr>
        </p:nvSpPr>
        <p:spPr/>
        <p:txBody>
          <a:bodyPr/>
          <a:lstStyle/>
          <a:p>
            <a:fld id="{C09EDBA3-3DB7-489E-B256-AF2FE92E8C1C}" type="slidenum">
              <a:rPr lang="en-US" altLang="en-US" smtClean="0"/>
              <a:pPr/>
              <a:t>2</a:t>
            </a:fld>
            <a:endParaRPr lang="en-US" altLang="en-US" dirty="0"/>
          </a:p>
        </p:txBody>
      </p:sp>
    </p:spTree>
    <p:extLst>
      <p:ext uri="{BB962C8B-B14F-4D97-AF65-F5344CB8AC3E}">
        <p14:creationId xmlns:p14="http://schemas.microsoft.com/office/powerpoint/2010/main" val="409750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 SPF, DKIM &amp; DMARC</a:t>
            </a:r>
          </a:p>
          <a:p>
            <a:pPr lvl="1"/>
            <a:r>
              <a:rPr lang="en-US" b="0" dirty="0"/>
              <a:t>These are mainly authorization, authentication protocols and mechanisms relying mainly on DNS to protect your mail from phishing and spoofing.</a:t>
            </a:r>
          </a:p>
          <a:p>
            <a:pPr lvl="2"/>
            <a:r>
              <a:rPr lang="en-US" b="0" dirty="0"/>
              <a:t>Domain Keys Identified Message (DKIM)</a:t>
            </a:r>
          </a:p>
          <a:p>
            <a:pPr lvl="2"/>
            <a:r>
              <a:rPr lang="en-US" b="0" dirty="0"/>
              <a:t>Sender Policy Framework (SPF)</a:t>
            </a:r>
          </a:p>
          <a:p>
            <a:pPr lvl="2"/>
            <a:r>
              <a:rPr lang="en-US" b="0" dirty="0"/>
              <a:t>Domain-based Message Authentication, Reporting, and Conformance (DMARC)</a:t>
            </a:r>
          </a:p>
          <a:p>
            <a:pPr lvl="2"/>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20</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785717" y="3897349"/>
            <a:ext cx="3572566" cy="2237426"/>
          </a:xfrm>
          <a:prstGeom prst="rect">
            <a:avLst/>
          </a:prstGeom>
        </p:spPr>
      </p:pic>
    </p:spTree>
    <p:extLst>
      <p:ext uri="{BB962C8B-B14F-4D97-AF65-F5344CB8AC3E}">
        <p14:creationId xmlns:p14="http://schemas.microsoft.com/office/powerpoint/2010/main" val="156074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 SPF, DKIM &amp; DMARC</a:t>
            </a:r>
          </a:p>
          <a:p>
            <a:pPr lvl="2"/>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21</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1028700" y="1624804"/>
            <a:ext cx="6819900" cy="4564416"/>
          </a:xfrm>
          <a:prstGeom prst="rect">
            <a:avLst/>
          </a:prstGeom>
        </p:spPr>
      </p:pic>
    </p:spTree>
    <p:extLst>
      <p:ext uri="{BB962C8B-B14F-4D97-AF65-F5344CB8AC3E}">
        <p14:creationId xmlns:p14="http://schemas.microsoft.com/office/powerpoint/2010/main" val="374991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1" y="1066800"/>
            <a:ext cx="7289202" cy="5334000"/>
          </a:xfrm>
        </p:spPr>
        <p:txBody>
          <a:bodyPr/>
          <a:lstStyle/>
          <a:p>
            <a:r>
              <a:rPr lang="en-US" dirty="0"/>
              <a:t>SPF, DKIM &amp; DMARC</a:t>
            </a:r>
          </a:p>
          <a:p>
            <a:pPr lvl="1"/>
            <a:r>
              <a:rPr lang="en-US" sz="1600" dirty="0"/>
              <a:t>Sender Policy Framework (SPF)</a:t>
            </a:r>
          </a:p>
          <a:p>
            <a:pPr lvl="2"/>
            <a:r>
              <a:rPr lang="en-US" sz="1400" b="0" dirty="0"/>
              <a:t>Receiving mail servers verify that </a:t>
            </a:r>
            <a:r>
              <a:rPr lang="en-US" sz="1400" b="0" u="sng" dirty="0">
                <a:solidFill>
                  <a:schemeClr val="accent4">
                    <a:lumMod val="60000"/>
                    <a:lumOff val="40000"/>
                  </a:schemeClr>
                </a:solidFill>
              </a:rPr>
              <a:t>incoming</a:t>
            </a:r>
            <a:r>
              <a:rPr lang="en-US" sz="1400" b="0" dirty="0"/>
              <a:t> messages come from your domain.</a:t>
            </a:r>
          </a:p>
          <a:p>
            <a:pPr lvl="3"/>
            <a:r>
              <a:rPr lang="en-US" sz="1400" b="0" dirty="0"/>
              <a:t>SPF specifies the mail servers that are allowed to send email for your domain.</a:t>
            </a:r>
          </a:p>
          <a:p>
            <a:pPr lvl="3"/>
            <a:r>
              <a:rPr lang="en-US" sz="1400" b="0" dirty="0"/>
              <a:t>Protects your domain against spoofing.</a:t>
            </a:r>
          </a:p>
          <a:p>
            <a:pPr lvl="3"/>
            <a:r>
              <a:rPr lang="en-US" sz="1400" b="0" dirty="0"/>
              <a:t>Prevents your outgoing messages from being marked as spam. </a:t>
            </a:r>
          </a:p>
          <a:p>
            <a:pPr lvl="1"/>
            <a:r>
              <a:rPr lang="en-US" sz="1600" dirty="0"/>
              <a:t>Domain Keys Identified Mail (DKIM)</a:t>
            </a:r>
          </a:p>
          <a:p>
            <a:pPr lvl="2"/>
            <a:r>
              <a:rPr lang="en-US" sz="1400" b="0" dirty="0"/>
              <a:t>Signature-based Email Authentication technique.</a:t>
            </a:r>
          </a:p>
          <a:p>
            <a:pPr lvl="3"/>
            <a:r>
              <a:rPr lang="en-US" sz="1400" b="0" dirty="0"/>
              <a:t>Standard to help prevent spoofing on </a:t>
            </a:r>
            <a:r>
              <a:rPr lang="en-US" sz="1400" b="0" u="sng" dirty="0">
                <a:solidFill>
                  <a:schemeClr val="accent4">
                    <a:lumMod val="60000"/>
                    <a:lumOff val="40000"/>
                  </a:schemeClr>
                </a:solidFill>
              </a:rPr>
              <a:t>outgoing</a:t>
            </a:r>
            <a:r>
              <a:rPr lang="en-US" sz="1400" b="0" dirty="0"/>
              <a:t> messages sent from your domain</a:t>
            </a:r>
          </a:p>
          <a:p>
            <a:pPr lvl="3"/>
            <a:r>
              <a:rPr lang="en-US" sz="1400" b="0" dirty="0">
                <a:solidFill>
                  <a:schemeClr val="accent4">
                    <a:lumMod val="60000"/>
                    <a:lumOff val="40000"/>
                  </a:schemeClr>
                </a:solidFill>
              </a:rPr>
              <a:t>Ensures integrity of sensitive information that is exchanged through email. </a:t>
            </a:r>
          </a:p>
          <a:p>
            <a:pPr lvl="3"/>
            <a:r>
              <a:rPr lang="en-US" sz="1400" b="0" dirty="0"/>
              <a:t>Adds an encrypted signature to the header of all outgoing messages.</a:t>
            </a:r>
          </a:p>
          <a:p>
            <a:pPr lvl="3"/>
            <a:r>
              <a:rPr lang="en-US" sz="1400" b="0" dirty="0"/>
              <a:t>Email servers that get signed messages use DKIM to decrypt the message header.</a:t>
            </a:r>
          </a:p>
          <a:p>
            <a:pPr lvl="3"/>
            <a:r>
              <a:rPr lang="en-US" sz="1400" b="0" dirty="0"/>
              <a:t>Verifies the message was not changed after it was sent.</a:t>
            </a:r>
          </a:p>
          <a:p>
            <a:pPr marL="548640" lvl="3" indent="0">
              <a:buNone/>
            </a:pPr>
            <a:endParaRPr lang="en-US" sz="1400" b="0"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22</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 name="Oval 7"/>
          <p:cNvSpPr>
            <a:spLocks noChangeAspect="1"/>
          </p:cNvSpPr>
          <p:nvPr/>
        </p:nvSpPr>
        <p:spPr>
          <a:xfrm>
            <a:off x="7406636" y="1280160"/>
            <a:ext cx="1371603" cy="1371600"/>
          </a:xfrm>
          <a:prstGeom prst="ellipse">
            <a:avLst/>
          </a:prstGeom>
          <a:blipFill rotWithShape="1">
            <a:blip r:embed="rId2">
              <a:duotone>
                <a:prstClr val="black"/>
                <a:schemeClr val="accent4">
                  <a:tint val="45000"/>
                  <a:satMod val="400000"/>
                </a:schemeClr>
              </a:duotone>
            </a:blip>
            <a:stretch>
              <a:fillRect/>
            </a:stretch>
          </a:blipFill>
          <a:ln w="9525"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wrap="none" lIns="1188720" tIns="0" rIns="0" bIns="274320" anchor="ctr"/>
          <a:lstStyle/>
          <a:p>
            <a:pPr algn="r"/>
            <a:r>
              <a:rPr lang="en-US" sz="2800" b="1" spc="150" dirty="0">
                <a:effectLst>
                  <a:outerShdw blurRad="38100" dist="38100" dir="2700000" algn="tl">
                    <a:srgbClr val="000000">
                      <a:alpha val="43137"/>
                    </a:srgbClr>
                  </a:outerShdw>
                </a:effectLst>
              </a:rPr>
              <a:t>DKIM</a:t>
            </a:r>
          </a:p>
        </p:txBody>
      </p:sp>
    </p:spTree>
    <p:extLst>
      <p:ext uri="{BB962C8B-B14F-4D97-AF65-F5344CB8AC3E}">
        <p14:creationId xmlns:p14="http://schemas.microsoft.com/office/powerpoint/2010/main" val="149796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1" y="1066800"/>
            <a:ext cx="6729248" cy="5334000"/>
          </a:xfrm>
        </p:spPr>
        <p:txBody>
          <a:bodyPr/>
          <a:lstStyle/>
          <a:p>
            <a:r>
              <a:rPr lang="en-US" dirty="0"/>
              <a:t>SPF, DKIM &amp; DMARC</a:t>
            </a:r>
          </a:p>
          <a:p>
            <a:pPr lvl="1"/>
            <a:r>
              <a:rPr lang="en-US" sz="1600" dirty="0"/>
              <a:t>Domain-based Message Authentication, Reporting, and Conformance (DMARC)</a:t>
            </a:r>
          </a:p>
          <a:p>
            <a:pPr lvl="2"/>
            <a:r>
              <a:rPr lang="en-US" sz="1400" b="0" dirty="0"/>
              <a:t>Detects when messages don't actually originate from the Internet domain they claim to have been sent from.</a:t>
            </a:r>
          </a:p>
          <a:p>
            <a:pPr lvl="2"/>
            <a:r>
              <a:rPr lang="en-US" sz="1400" b="0" dirty="0"/>
              <a:t>Sender messages are protected by SPF and/or DKIM</a:t>
            </a:r>
          </a:p>
          <a:p>
            <a:pPr lvl="2"/>
            <a:r>
              <a:rPr lang="en-US" sz="1400" b="0" dirty="0"/>
              <a:t>Tells a receiver what to do if neither of those authentication methods passes</a:t>
            </a:r>
          </a:p>
          <a:p>
            <a:pPr lvl="2"/>
            <a:r>
              <a:rPr lang="en-US" sz="1400" b="0" dirty="0"/>
              <a:t>Checks  the “From” address domain and compares it with the “Mail from” domain</a:t>
            </a:r>
          </a:p>
          <a:p>
            <a:pPr lvl="2"/>
            <a:r>
              <a:rPr lang="en-US" sz="1400" b="0" dirty="0"/>
              <a:t>Protects a domain from being used in </a:t>
            </a:r>
            <a:r>
              <a:rPr lang="en-US" sz="1400" b="0" u="sng" dirty="0"/>
              <a:t>outgoing</a:t>
            </a:r>
            <a:r>
              <a:rPr lang="en-US" sz="1400" b="0" dirty="0"/>
              <a:t> business email compromise attacks</a:t>
            </a:r>
          </a:p>
          <a:p>
            <a:pPr lvl="3"/>
            <a:r>
              <a:rPr lang="en-US" sz="1400" b="0" dirty="0"/>
              <a:t>Phishing emails</a:t>
            </a:r>
          </a:p>
          <a:p>
            <a:pPr lvl="3"/>
            <a:r>
              <a:rPr lang="en-US" sz="1400" b="0" dirty="0"/>
              <a:t>Spam email </a:t>
            </a:r>
          </a:p>
          <a:p>
            <a:pPr lvl="3"/>
            <a:r>
              <a:rPr lang="en-US" sz="1400" b="0" dirty="0"/>
              <a:t>Other cyber threat activities</a:t>
            </a:r>
          </a:p>
          <a:p>
            <a:endParaRPr lang="en-US" dirty="0"/>
          </a:p>
        </p:txBody>
      </p:sp>
      <p:sp>
        <p:nvSpPr>
          <p:cNvPr id="7" name="Title 6"/>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23</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8" name="Picture 37"/>
          <p:cNvPicPr>
            <a:picLocks noChangeAspect="1"/>
          </p:cNvPicPr>
          <p:nvPr/>
        </p:nvPicPr>
        <p:blipFill>
          <a:blip r:embed="rId3"/>
          <a:stretch>
            <a:fillRect/>
          </a:stretch>
        </p:blipFill>
        <p:spPr>
          <a:xfrm>
            <a:off x="4705033" y="4313192"/>
            <a:ext cx="3828620" cy="1975275"/>
          </a:xfrm>
          <a:prstGeom prst="rect">
            <a:avLst/>
          </a:prstGeom>
        </p:spPr>
      </p:pic>
      <p:sp>
        <p:nvSpPr>
          <p:cNvPr id="8" name="Oval 7"/>
          <p:cNvSpPr>
            <a:spLocks noChangeAspect="1"/>
          </p:cNvSpPr>
          <p:nvPr/>
        </p:nvSpPr>
        <p:spPr>
          <a:xfrm>
            <a:off x="7406640" y="1280160"/>
            <a:ext cx="1371603" cy="1371600"/>
          </a:xfrm>
          <a:prstGeom prst="ellipse">
            <a:avLst/>
          </a:prstGeom>
          <a:blipFill rotWithShape="1">
            <a:blip r:embed="rId4">
              <a:duotone>
                <a:prstClr val="black"/>
                <a:schemeClr val="accent1">
                  <a:tint val="45000"/>
                  <a:satMod val="400000"/>
                </a:schemeClr>
              </a:duotone>
            </a:blip>
            <a:stretch>
              <a:fillRect/>
            </a:stretch>
          </a:blipFill>
          <a:ln w="9525"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wrap="none" lIns="1280160" tIns="0" rIns="0" bIns="274320" anchor="ctr"/>
          <a:lstStyle/>
          <a:p>
            <a:pPr algn="r"/>
            <a:r>
              <a:rPr lang="en-US" sz="2400" b="1" spc="150" dirty="0">
                <a:effectLst>
                  <a:outerShdw blurRad="38100" dist="38100" dir="2700000" algn="tl">
                    <a:srgbClr val="000000">
                      <a:alpha val="43137"/>
                    </a:srgbClr>
                  </a:outerShdw>
                </a:effectLst>
              </a:rPr>
              <a:t>DMARC</a:t>
            </a:r>
          </a:p>
        </p:txBody>
      </p:sp>
    </p:spTree>
    <p:extLst>
      <p:ext uri="{BB962C8B-B14F-4D97-AF65-F5344CB8AC3E}">
        <p14:creationId xmlns:p14="http://schemas.microsoft.com/office/powerpoint/2010/main" val="1623119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F8BF5C1-0C31-4117-9346-26B34DEE768C}" type="slidenum">
              <a:rPr lang="en-US" altLang="en-US" smtClean="0"/>
              <a:pPr/>
              <a:t>24</a:t>
            </a:fld>
            <a:endParaRPr lang="en-US" altLang="en-US" dirty="0"/>
          </a:p>
        </p:txBody>
      </p:sp>
      <p:sp>
        <p:nvSpPr>
          <p:cNvPr id="6" name="Content Placeholder 5"/>
          <p:cNvSpPr>
            <a:spLocks noGrp="1"/>
          </p:cNvSpPr>
          <p:nvPr>
            <p:ph sz="half" idx="12"/>
          </p:nvPr>
        </p:nvSpPr>
        <p:spPr/>
        <p:txBody>
          <a:bodyPr/>
          <a:lstStyle/>
          <a:p>
            <a:pPr lvl="0"/>
            <a:r>
              <a:rPr lang="en-US" dirty="0"/>
              <a:t>Secure Shell (SSH)</a:t>
            </a:r>
          </a:p>
          <a:p>
            <a:pPr lvl="1"/>
            <a:r>
              <a:rPr lang="en-US" sz="1800" dirty="0"/>
              <a:t>tcp/22</a:t>
            </a:r>
          </a:p>
          <a:p>
            <a:pPr lvl="2"/>
            <a:r>
              <a:rPr lang="en-US" dirty="0"/>
              <a:t>Encrypted console communication</a:t>
            </a:r>
          </a:p>
          <a:p>
            <a:pPr lvl="3"/>
            <a:r>
              <a:rPr lang="en-US" sz="1400" b="0" dirty="0"/>
              <a:t>Remote access</a:t>
            </a:r>
          </a:p>
          <a:p>
            <a:pPr lvl="3"/>
            <a:r>
              <a:rPr lang="en-US" sz="1400" b="0" dirty="0"/>
              <a:t>Encrypted remote console login</a:t>
            </a:r>
          </a:p>
          <a:p>
            <a:pPr lvl="3"/>
            <a:r>
              <a:rPr lang="en-US" sz="1400" b="0" dirty="0"/>
              <a:t>Encrypts data</a:t>
            </a:r>
          </a:p>
          <a:p>
            <a:pPr lvl="3"/>
            <a:r>
              <a:rPr lang="en-US" sz="1400" b="0" dirty="0"/>
              <a:t>Command-line Interface (CLI)</a:t>
            </a:r>
          </a:p>
          <a:p>
            <a:pPr lvl="3"/>
            <a:r>
              <a:rPr lang="en-US" sz="1400" b="0" dirty="0"/>
              <a:t>Replaces Telnet </a:t>
            </a:r>
          </a:p>
          <a:p>
            <a:pPr lvl="3"/>
            <a:endParaRPr lang="en-US" dirty="0"/>
          </a:p>
          <a:p>
            <a:pPr lvl="2"/>
            <a:r>
              <a:rPr lang="en-US" dirty="0"/>
              <a:t>File Transfer</a:t>
            </a:r>
          </a:p>
          <a:p>
            <a:pPr lvl="3"/>
            <a:r>
              <a:rPr lang="en-US" sz="1400" b="0" dirty="0"/>
              <a:t>Secure File (SFTP) 	</a:t>
            </a:r>
          </a:p>
          <a:p>
            <a:pPr lvl="3"/>
            <a:r>
              <a:rPr lang="en-US" sz="1400" b="0" dirty="0"/>
              <a:t>Secure File Copy (SCP)</a:t>
            </a:r>
          </a:p>
          <a:p>
            <a:pPr lvl="3"/>
            <a:r>
              <a:rPr lang="en-US" sz="1400" b="0" dirty="0"/>
              <a:t>Upload files onto a remote server using a scheduled task</a:t>
            </a:r>
          </a:p>
          <a:p>
            <a:pPr lvl="3"/>
            <a:endParaRPr lang="en-US" dirty="0"/>
          </a:p>
          <a:p>
            <a:endParaRPr lang="en-US" dirty="0"/>
          </a:p>
        </p:txBody>
      </p:sp>
      <p:sp>
        <p:nvSpPr>
          <p:cNvPr id="7" name="Content Placeholder 6"/>
          <p:cNvSpPr>
            <a:spLocks noGrp="1"/>
          </p:cNvSpPr>
          <p:nvPr>
            <p:ph sz="half" idx="13"/>
          </p:nvPr>
        </p:nvSpPr>
        <p:spPr>
          <a:xfrm>
            <a:off x="4267201" y="1128712"/>
            <a:ext cx="4511040" cy="5334000"/>
          </a:xfrm>
        </p:spPr>
        <p:txBody>
          <a:bodyPr/>
          <a:lstStyle/>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Routing and switching</a:t>
            </a:r>
          </a:p>
          <a:p>
            <a:pPr lvl="3"/>
            <a:r>
              <a:rPr lang="en-US" sz="1400" b="0" dirty="0"/>
              <a:t>Encrypted terminal communication</a:t>
            </a:r>
          </a:p>
          <a:p>
            <a:pPr lvl="3"/>
            <a:r>
              <a:rPr lang="en-US" sz="1400" b="0" dirty="0"/>
              <a:t>Secure network device configuration</a:t>
            </a:r>
          </a:p>
          <a:p>
            <a:pPr marL="548640" lvl="3" indent="0">
              <a:buNone/>
            </a:pPr>
            <a:endParaRPr lang="en-US" dirty="0"/>
          </a:p>
          <a:p>
            <a:pPr lvl="2"/>
            <a:r>
              <a:rPr lang="en-US" dirty="0"/>
              <a:t>Authentication methods </a:t>
            </a:r>
          </a:p>
          <a:p>
            <a:pPr lvl="3"/>
            <a:r>
              <a:rPr lang="en-US" sz="1400" b="0" dirty="0"/>
              <a:t>Public keys are generated  for certificate-based authentication (SSH Keys)</a:t>
            </a:r>
          </a:p>
          <a:p>
            <a:pPr lvl="3"/>
            <a:r>
              <a:rPr lang="en-US" sz="1400" b="0" dirty="0"/>
              <a:t>Username and password</a:t>
            </a:r>
          </a:p>
          <a:p>
            <a:pPr lvl="3"/>
            <a:r>
              <a:rPr lang="en-US" sz="1400" b="0" dirty="0"/>
              <a:t>Microsoft environment, use Kerberos to produce a ticket</a:t>
            </a:r>
          </a:p>
          <a:p>
            <a:pPr lvl="3"/>
            <a:endParaRPr lang="en-US" dirty="0">
              <a:solidFill>
                <a:srgbClr val="FFC000"/>
              </a:solidFill>
            </a:endParaRPr>
          </a:p>
        </p:txBody>
      </p:sp>
      <p:sp>
        <p:nvSpPr>
          <p:cNvPr id="10" name="Title 9"/>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pic>
        <p:nvPicPr>
          <p:cNvPr id="8" name="Picture 7"/>
          <p:cNvPicPr>
            <a:picLocks noChangeAspect="1"/>
          </p:cNvPicPr>
          <p:nvPr/>
        </p:nvPicPr>
        <p:blipFill rotWithShape="1">
          <a:blip r:embed="rId2"/>
          <a:srcRect l="8667" b="4549"/>
          <a:stretch/>
        </p:blipFill>
        <p:spPr>
          <a:xfrm>
            <a:off x="7406640" y="1280160"/>
            <a:ext cx="1280678" cy="1280220"/>
          </a:xfrm>
          <a:prstGeom prst="rect">
            <a:avLst/>
          </a:prstGeom>
        </p:spPr>
      </p:pic>
      <p:pic>
        <p:nvPicPr>
          <p:cNvPr id="2" name="Picture 1">
            <a:extLst>
              <a:ext uri="{FF2B5EF4-FFF2-40B4-BE49-F238E27FC236}">
                <a16:creationId xmlns:a16="http://schemas.microsoft.com/office/drawing/2014/main" id="{B4049CE2-D8D7-C986-5929-85D794034CC3}"/>
              </a:ext>
            </a:extLst>
          </p:cNvPr>
          <p:cNvPicPr>
            <a:picLocks noChangeAspect="1"/>
          </p:cNvPicPr>
          <p:nvPr/>
        </p:nvPicPr>
        <p:blipFill>
          <a:blip r:embed="rId3"/>
          <a:stretch>
            <a:fillRect/>
          </a:stretch>
        </p:blipFill>
        <p:spPr>
          <a:xfrm>
            <a:off x="5414269" y="1066799"/>
            <a:ext cx="1828800" cy="1824781"/>
          </a:xfrm>
          <a:prstGeom prst="rect">
            <a:avLst/>
          </a:prstGeom>
        </p:spPr>
      </p:pic>
    </p:spTree>
    <p:extLst>
      <p:ext uri="{BB962C8B-B14F-4D97-AF65-F5344CB8AC3E}">
        <p14:creationId xmlns:p14="http://schemas.microsoft.com/office/powerpoint/2010/main" val="2097514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dirty="0"/>
              <a:t>Secure Shell (SSH)</a:t>
            </a:r>
          </a:p>
          <a:p>
            <a:pPr lvl="1"/>
            <a:r>
              <a:rPr lang="en-US" dirty="0"/>
              <a:t>ssh key-based authentication</a:t>
            </a:r>
          </a:p>
          <a:p>
            <a:pPr lvl="2"/>
            <a:r>
              <a:rPr lang="en-US" sz="1400" b="0" dirty="0"/>
              <a:t>generate a RSA public and private key pair on the administrator's desktop </a:t>
            </a:r>
          </a:p>
          <a:p>
            <a:pPr lvl="3"/>
            <a:r>
              <a:rPr lang="en-US" sz="1600" b="0" dirty="0" err="1">
                <a:latin typeface="Courier New" panose="02070309020205020404" pitchFamily="49" charset="0"/>
                <a:cs typeface="Courier New" panose="02070309020205020404" pitchFamily="49" charset="0"/>
              </a:rPr>
              <a:t>ssh</a:t>
            </a:r>
            <a:r>
              <a:rPr lang="en-US" sz="1600" b="0" dirty="0">
                <a:latin typeface="Courier New" panose="02070309020205020404" pitchFamily="49" charset="0"/>
                <a:cs typeface="Courier New" panose="02070309020205020404" pitchFamily="49" charset="0"/>
              </a:rPr>
              <a:t>-keygen – t rsa</a:t>
            </a:r>
          </a:p>
          <a:p>
            <a:pPr lvl="2"/>
            <a:r>
              <a:rPr lang="en-US" sz="1600" b="0" dirty="0"/>
              <a:t>Copy the public key to the SSH server</a:t>
            </a:r>
          </a:p>
          <a:p>
            <a:pPr lvl="3"/>
            <a:r>
              <a:rPr lang="en-US" sz="1600" b="0" dirty="0">
                <a:latin typeface="Courier New" panose="02070309020205020404" pitchFamily="49" charset="0"/>
                <a:cs typeface="Courier New" panose="02070309020205020404" pitchFamily="49" charset="0"/>
              </a:rPr>
              <a:t>ssh-copy-id</a:t>
            </a:r>
            <a:r>
              <a:rPr lang="en-US" sz="1600" b="0" dirty="0"/>
              <a:t> </a:t>
            </a:r>
          </a:p>
          <a:p>
            <a:pPr lvl="2"/>
            <a:r>
              <a:rPr lang="en-US" sz="1600" b="0" dirty="0"/>
              <a:t>Test ssh keys</a:t>
            </a:r>
          </a:p>
          <a:p>
            <a:pPr lvl="3"/>
            <a:r>
              <a:rPr lang="en-US" sz="1600" b="0" dirty="0">
                <a:latin typeface="Courier New" panose="02070309020205020404" pitchFamily="49" charset="0"/>
                <a:cs typeface="Courier New" panose="02070309020205020404" pitchFamily="49" charset="0"/>
              </a:rPr>
              <a:t>ssh </a:t>
            </a:r>
            <a:r>
              <a:rPr lang="en-US" sz="1600" b="0" dirty="0" err="1">
                <a:latin typeface="Courier New" panose="02070309020205020404" pitchFamily="49" charset="0"/>
                <a:cs typeface="Courier New" panose="02070309020205020404" pitchFamily="49" charset="0"/>
              </a:rPr>
              <a:t>root@server</a:t>
            </a:r>
            <a:endParaRPr lang="en-US" sz="1600" b="0" dirty="0">
              <a:latin typeface="Courier New" panose="02070309020205020404" pitchFamily="49" charset="0"/>
              <a:cs typeface="Courier New" panose="02070309020205020404" pitchFamily="49" charset="0"/>
            </a:endParaRPr>
          </a:p>
          <a:p>
            <a:endParaRPr lang="en-US" dirty="0"/>
          </a:p>
        </p:txBody>
      </p:sp>
      <p:sp>
        <p:nvSpPr>
          <p:cNvPr id="6" name="Title 5"/>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2" name="Slide Number Placeholder 1"/>
          <p:cNvSpPr>
            <a:spLocks noGrp="1"/>
          </p:cNvSpPr>
          <p:nvPr>
            <p:ph type="sldNum" sz="quarter" idx="4294967295"/>
          </p:nvPr>
        </p:nvSpPr>
        <p:spPr>
          <a:xfrm>
            <a:off x="8001000" y="6524625"/>
            <a:ext cx="1143000" cy="304800"/>
          </a:xfrm>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25</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564345" y="5089300"/>
            <a:ext cx="822960" cy="548640"/>
          </a:xfrm>
          <a:prstGeom prst="rect">
            <a:avLst/>
          </a:prstGeom>
        </p:spPr>
      </p:pic>
      <p:sp>
        <p:nvSpPr>
          <p:cNvPr id="9" name="TextBox 8"/>
          <p:cNvSpPr txBox="1"/>
          <p:nvPr/>
        </p:nvSpPr>
        <p:spPr>
          <a:xfrm>
            <a:off x="1390653" y="5611036"/>
            <a:ext cx="1173655" cy="461665"/>
          </a:xfrm>
          <a:prstGeom prst="rect">
            <a:avLst/>
          </a:prstGeom>
          <a:noFill/>
        </p:spPr>
        <p:txBody>
          <a:bodyPr wrap="none" rtlCol="0">
            <a:spAutoFit/>
          </a:bodyPr>
          <a:lstStyle/>
          <a:p>
            <a:pPr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a:p>
            <a:pPr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Private SSH Key</a:t>
            </a:r>
          </a:p>
        </p:txBody>
      </p:sp>
      <p:sp>
        <p:nvSpPr>
          <p:cNvPr id="10" name="TextBox 9"/>
          <p:cNvSpPr txBox="1"/>
          <p:nvPr/>
        </p:nvSpPr>
        <p:spPr>
          <a:xfrm>
            <a:off x="6755644" y="5754469"/>
            <a:ext cx="1309781" cy="646331"/>
          </a:xfrm>
          <a:prstGeom prst="rect">
            <a:avLst/>
          </a:prstGeom>
          <a:noFill/>
        </p:spPr>
        <p:txBody>
          <a:bodyPr wrap="none" rtlCol="0">
            <a:spAutoFit/>
          </a:bodyPr>
          <a:lstStyle/>
          <a:p>
            <a:pPr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Directory</a:t>
            </a:r>
          </a:p>
          <a:p>
            <a:pPr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public SSH key</a:t>
            </a:r>
          </a:p>
          <a:p>
            <a:pPr algn="ctr">
              <a:defRPr/>
            </a:pPr>
            <a:endPar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Can 10"/>
          <p:cNvSpPr/>
          <p:nvPr/>
        </p:nvSpPr>
        <p:spPr bwMode="auto">
          <a:xfrm rot="5400000">
            <a:off x="4459496" y="3277122"/>
            <a:ext cx="457200" cy="3802925"/>
          </a:xfrm>
          <a:prstGeom prst="can">
            <a:avLst/>
          </a:prstGeom>
          <a:gradFill>
            <a:gsLst>
              <a:gs pos="0">
                <a:srgbClr val="DBEFF9">
                  <a:lumMod val="90000"/>
                  <a:alpha val="50000"/>
                </a:srgbClr>
              </a:gs>
              <a:gs pos="100000">
                <a:srgbClr val="DBEFF9">
                  <a:lumMod val="90000"/>
                  <a:alpha val="30000"/>
                </a:srgbClr>
              </a:gs>
            </a:gsLst>
            <a:lin ang="2700000" scaled="1"/>
          </a:gradFill>
          <a:ln w="28575">
            <a:solidFill>
              <a:srgbClr val="17406D">
                <a:lumMod val="60000"/>
                <a:lumOff val="40000"/>
              </a:srgb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12" name="Left-Right Arrow 11"/>
          <p:cNvSpPr/>
          <p:nvPr/>
        </p:nvSpPr>
        <p:spPr bwMode="auto">
          <a:xfrm>
            <a:off x="2478730" y="4940849"/>
            <a:ext cx="4415140" cy="457200"/>
          </a:xfrm>
          <a:prstGeom prst="leftRightArrow">
            <a:avLst/>
          </a:prstGeom>
          <a:solidFill>
            <a:srgbClr val="FFCC00">
              <a:alpha val="30000"/>
            </a:srgbClr>
          </a:solidFill>
          <a:ln w="12700">
            <a:solidFill>
              <a:srgbClr val="FFCC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defTabSz="914400">
              <a:defRPr/>
            </a:pPr>
            <a:r>
              <a:rPr lang="en-US" sz="1200" b="1" dirty="0" err="1">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tcp</a:t>
            </a: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/22 Control &amp; Data</a:t>
            </a:r>
          </a:p>
        </p:txBody>
      </p:sp>
      <p:pic>
        <p:nvPicPr>
          <p:cNvPr id="13" name="Picture 12"/>
          <p:cNvPicPr>
            <a:picLocks noChangeAspect="1"/>
          </p:cNvPicPr>
          <p:nvPr/>
        </p:nvPicPr>
        <p:blipFill>
          <a:blip r:embed="rId3"/>
          <a:stretch>
            <a:fillRect/>
          </a:stretch>
        </p:blipFill>
        <p:spPr>
          <a:xfrm>
            <a:off x="7092464" y="4949984"/>
            <a:ext cx="646232" cy="823031"/>
          </a:xfrm>
          <a:prstGeom prst="rect">
            <a:avLst/>
          </a:prstGeom>
        </p:spPr>
      </p:pic>
      <p:pic>
        <p:nvPicPr>
          <p:cNvPr id="14" name="Picture 13"/>
          <p:cNvPicPr>
            <a:picLocks noChangeAspect="1"/>
          </p:cNvPicPr>
          <p:nvPr/>
        </p:nvPicPr>
        <p:blipFill>
          <a:blip r:embed="rId4">
            <a:duotone>
              <a:prstClr val="black"/>
              <a:srgbClr val="FF0000">
                <a:tint val="45000"/>
                <a:satMod val="400000"/>
              </a:srgbClr>
            </a:duotone>
          </a:blip>
          <a:stretch>
            <a:fillRect/>
          </a:stretch>
        </p:blipFill>
        <p:spPr>
          <a:xfrm rot="16200000">
            <a:off x="1839848" y="4985386"/>
            <a:ext cx="271954" cy="640080"/>
          </a:xfrm>
          <a:prstGeom prst="rect">
            <a:avLst/>
          </a:prstGeom>
          <a:effectLst>
            <a:outerShdw blurRad="50800" dist="50800" dir="5400000" rotWithShape="0">
              <a:prstClr val="black">
                <a:alpha val="50000"/>
              </a:prstClr>
            </a:outerShdw>
          </a:effectLst>
        </p:spPr>
      </p:pic>
      <p:pic>
        <p:nvPicPr>
          <p:cNvPr id="15" name="Picture 14"/>
          <p:cNvPicPr>
            <a:picLocks noChangeAspect="1"/>
          </p:cNvPicPr>
          <p:nvPr/>
        </p:nvPicPr>
        <p:blipFill>
          <a:blip r:embed="rId4"/>
          <a:stretch>
            <a:fillRect/>
          </a:stretch>
        </p:blipFill>
        <p:spPr>
          <a:xfrm rot="16200000">
            <a:off x="7070225" y="5317900"/>
            <a:ext cx="271954" cy="640080"/>
          </a:xfrm>
          <a:prstGeom prst="rect">
            <a:avLst/>
          </a:prstGeom>
          <a:effectLst>
            <a:outerShdw blurRad="50800" dist="50800" dir="5400000" rotWithShape="0">
              <a:prstClr val="black">
                <a:alpha val="50000"/>
              </a:prstClr>
            </a:outerShdw>
          </a:effectLst>
        </p:spPr>
      </p:pic>
      <p:pic>
        <p:nvPicPr>
          <p:cNvPr id="16" name="Picture 15"/>
          <p:cNvPicPr>
            <a:picLocks noChangeAspect="1"/>
          </p:cNvPicPr>
          <p:nvPr/>
        </p:nvPicPr>
        <p:blipFill rotWithShape="1">
          <a:blip r:embed="rId5"/>
          <a:srcRect l="8667" b="4549"/>
          <a:stretch/>
        </p:blipFill>
        <p:spPr>
          <a:xfrm>
            <a:off x="7406640" y="1280160"/>
            <a:ext cx="1280678" cy="1280220"/>
          </a:xfrm>
          <a:prstGeom prst="rect">
            <a:avLst/>
          </a:prstGeom>
        </p:spPr>
      </p:pic>
      <p:sp>
        <p:nvSpPr>
          <p:cNvPr id="17" name="Rounded Rectangle 16"/>
          <p:cNvSpPr>
            <a:spLocks noChangeAspect="1"/>
          </p:cNvSpPr>
          <p:nvPr/>
        </p:nvSpPr>
        <p:spPr>
          <a:xfrm>
            <a:off x="4366260" y="5501962"/>
            <a:ext cx="640080" cy="640080"/>
          </a:xfrm>
          <a:prstGeom prst="roundRect">
            <a:avLst>
              <a:gd name="adj" fmla="val 19323"/>
            </a:avLst>
          </a:prstGeom>
          <a:blipFill rotWithShape="1">
            <a:blip r:embed="rId6"/>
            <a:stretch>
              <a:fillRect/>
            </a:stretch>
          </a:blipFill>
          <a:ln w="12700" cap="flat" cmpd="sng" algn="ctr">
            <a:solidFill>
              <a:schemeClr val="bg1"/>
            </a:solid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4189034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sz="half" idx="1"/>
          </p:nvPr>
        </p:nvSpPr>
        <p:spPr>
          <a:xfrm>
            <a:off x="381000" y="1066800"/>
            <a:ext cx="6852138" cy="5334000"/>
          </a:xfrm>
        </p:spPr>
        <p:txBody>
          <a:bodyPr/>
          <a:lstStyle/>
          <a:p>
            <a:pPr lvl="0"/>
            <a:r>
              <a:rPr lang="en-US" dirty="0"/>
              <a:t>Secure Shell (SSH)</a:t>
            </a:r>
          </a:p>
          <a:p>
            <a:pPr lvl="1"/>
            <a:r>
              <a:rPr lang="en-US" dirty="0"/>
              <a:t>Secure Copy (SCP)</a:t>
            </a:r>
          </a:p>
          <a:p>
            <a:pPr lvl="2"/>
            <a:r>
              <a:rPr lang="en-US" dirty="0" err="1"/>
              <a:t>tcp</a:t>
            </a:r>
            <a:r>
              <a:rPr lang="en-US" dirty="0"/>
              <a:t>/22</a:t>
            </a:r>
          </a:p>
          <a:p>
            <a:pPr lvl="3"/>
            <a:r>
              <a:rPr lang="en-US" b="0" dirty="0"/>
              <a:t>Is a command-line utility that allows you to securely copy files and directories between two locations.</a:t>
            </a:r>
          </a:p>
          <a:p>
            <a:pPr lvl="3">
              <a:spcBef>
                <a:spcPts val="900"/>
              </a:spcBef>
            </a:pPr>
            <a:r>
              <a:rPr lang="en-US" b="0" dirty="0"/>
              <a:t>With scp you can copy a file or directory:</a:t>
            </a:r>
          </a:p>
          <a:p>
            <a:pPr lvl="4">
              <a:spcBef>
                <a:spcPts val="900"/>
              </a:spcBef>
            </a:pPr>
            <a:r>
              <a:rPr lang="en-US" sz="1600" b="0" dirty="0"/>
              <a:t>From your local system to a remote system.</a:t>
            </a:r>
          </a:p>
          <a:p>
            <a:pPr lvl="4">
              <a:spcBef>
                <a:spcPts val="900"/>
              </a:spcBef>
            </a:pPr>
            <a:r>
              <a:rPr lang="en-US" sz="1600" b="0" dirty="0"/>
              <a:t>From a remote system to your local system.</a:t>
            </a:r>
          </a:p>
          <a:p>
            <a:pPr lvl="4">
              <a:spcBef>
                <a:spcPts val="900"/>
              </a:spcBef>
            </a:pPr>
            <a:r>
              <a:rPr lang="en-US" sz="1600" b="0" dirty="0"/>
              <a:t>Between two remote systems from your local system.</a:t>
            </a:r>
          </a:p>
        </p:txBody>
      </p:sp>
      <p:sp>
        <p:nvSpPr>
          <p:cNvPr id="32" name="Title 31"/>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26</a:t>
            </a:fld>
            <a:endParaRPr lang="en-US" altLang="en-US" noProof="0" dirty="0"/>
          </a:p>
        </p:txBody>
      </p:sp>
      <p:pic>
        <p:nvPicPr>
          <p:cNvPr id="33" name="Picture 32"/>
          <p:cNvPicPr>
            <a:picLocks noChangeAspect="1"/>
          </p:cNvPicPr>
          <p:nvPr/>
        </p:nvPicPr>
        <p:blipFill rotWithShape="1">
          <a:blip r:embed="rId2"/>
          <a:srcRect l="8667" b="4549"/>
          <a:stretch/>
        </p:blipFill>
        <p:spPr>
          <a:xfrm>
            <a:off x="7406640" y="1280160"/>
            <a:ext cx="1280678" cy="1280220"/>
          </a:xfrm>
          <a:prstGeom prst="rect">
            <a:avLst/>
          </a:prstGeom>
        </p:spPr>
      </p:pic>
      <p:sp>
        <p:nvSpPr>
          <p:cNvPr id="34" name="Rectangle 33"/>
          <p:cNvSpPr/>
          <p:nvPr/>
        </p:nvSpPr>
        <p:spPr>
          <a:xfrm>
            <a:off x="948104" y="4805035"/>
            <a:ext cx="7476392" cy="338554"/>
          </a:xfrm>
          <a:prstGeom prst="rect">
            <a:avLst/>
          </a:prstGeom>
          <a:ln>
            <a:solidFill>
              <a:schemeClr val="bg1"/>
            </a:solidFill>
          </a:ln>
        </p:spPr>
        <p:txBody>
          <a:bodyPr wrap="square">
            <a:spAutoFit/>
          </a:bodyPr>
          <a:lstStyle/>
          <a:p>
            <a:pPr lvl="0" algn="ctr" defTabSz="914400" fontAlgn="base">
              <a:spcBef>
                <a:spcPts val="1200"/>
              </a:spcBef>
              <a:spcAft>
                <a:spcPct val="0"/>
              </a:spcAft>
              <a:buSzPct val="80000"/>
            </a:pPr>
            <a:r>
              <a:rPr lang="en-US" sz="1600" b="1" kern="0" dirty="0">
                <a:solidFill>
                  <a:schemeClr val="bg1"/>
                </a:solidFill>
                <a:latin typeface="Courier New" panose="02070309020205020404" pitchFamily="49" charset="0"/>
                <a:cs typeface="Courier New" panose="02070309020205020404" pitchFamily="49" charset="0"/>
              </a:rPr>
              <a:t>scp </a:t>
            </a:r>
            <a:r>
              <a:rPr lang="en-US" sz="1600" b="1" kern="0" dirty="0">
                <a:solidFill>
                  <a:srgbClr val="FF3300"/>
                </a:solidFill>
                <a:latin typeface="Courier New" panose="02070309020205020404" pitchFamily="49" charset="0"/>
                <a:cs typeface="Courier New" panose="02070309020205020404" pitchFamily="49" charset="0"/>
              </a:rPr>
              <a:t>file.txt</a:t>
            </a:r>
            <a:r>
              <a:rPr lang="en-US" sz="1600" b="1" kern="0" dirty="0">
                <a:solidFill>
                  <a:schemeClr val="bg1"/>
                </a:solidFill>
                <a:latin typeface="Courier New" panose="02070309020205020404" pitchFamily="49" charset="0"/>
                <a:cs typeface="Courier New" panose="02070309020205020404" pitchFamily="49" charset="0"/>
              </a:rPr>
              <a:t> </a:t>
            </a:r>
            <a:r>
              <a:rPr lang="en-US" sz="1600" b="1" kern="0" dirty="0">
                <a:solidFill>
                  <a:srgbClr val="4BD24B"/>
                </a:solidFill>
                <a:latin typeface="Courier New" panose="02070309020205020404" pitchFamily="49" charset="0"/>
                <a:cs typeface="Courier New" panose="02070309020205020404" pitchFamily="49" charset="0"/>
              </a:rPr>
              <a:t>remote_username</a:t>
            </a:r>
            <a:r>
              <a:rPr lang="en-US" sz="1600" b="1" kern="0" dirty="0">
                <a:solidFill>
                  <a:schemeClr val="bg1"/>
                </a:solidFill>
                <a:latin typeface="Courier New" panose="02070309020205020404" pitchFamily="49" charset="0"/>
                <a:cs typeface="Courier New" panose="02070309020205020404" pitchFamily="49" charset="0"/>
              </a:rPr>
              <a:t>@</a:t>
            </a:r>
            <a:r>
              <a:rPr lang="en-US" sz="1600" b="1" kern="0" dirty="0">
                <a:solidFill>
                  <a:srgbClr val="FFC000"/>
                </a:solidFill>
                <a:latin typeface="Courier New" panose="02070309020205020404" pitchFamily="49" charset="0"/>
                <a:cs typeface="Courier New" panose="02070309020205020404" pitchFamily="49" charset="0"/>
              </a:rPr>
              <a:t>10.10.0.2</a:t>
            </a:r>
            <a:r>
              <a:rPr lang="en-US" sz="1600" b="1" kern="0" dirty="0">
                <a:solidFill>
                  <a:schemeClr val="bg1"/>
                </a:solidFill>
                <a:latin typeface="Courier New" panose="02070309020205020404" pitchFamily="49" charset="0"/>
                <a:cs typeface="Courier New" panose="02070309020205020404" pitchFamily="49" charset="0"/>
              </a:rPr>
              <a:t>:/</a:t>
            </a:r>
            <a:r>
              <a:rPr lang="en-US" sz="1600" b="1" kern="0" dirty="0">
                <a:solidFill>
                  <a:schemeClr val="accent1">
                    <a:lumMod val="40000"/>
                    <a:lumOff val="60000"/>
                  </a:schemeClr>
                </a:solidFill>
                <a:latin typeface="Courier New" panose="02070309020205020404" pitchFamily="49" charset="0"/>
                <a:cs typeface="Courier New" panose="02070309020205020404" pitchFamily="49" charset="0"/>
              </a:rPr>
              <a:t>remote/directory</a:t>
            </a:r>
          </a:p>
        </p:txBody>
      </p:sp>
      <p:sp>
        <p:nvSpPr>
          <p:cNvPr id="35" name="Rectangle 1"/>
          <p:cNvSpPr>
            <a:spLocks noChangeArrowheads="1"/>
          </p:cNvSpPr>
          <p:nvPr/>
        </p:nvSpPr>
        <p:spPr bwMode="auto">
          <a:xfrm>
            <a:off x="1532166" y="5849258"/>
            <a:ext cx="1541585" cy="52322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mn-lt"/>
              </a:rPr>
              <a:t>Name of the file we want to copy</a:t>
            </a:r>
          </a:p>
        </p:txBody>
      </p:sp>
      <p:sp>
        <p:nvSpPr>
          <p:cNvPr id="36" name="Rectangle 35"/>
          <p:cNvSpPr/>
          <p:nvPr/>
        </p:nvSpPr>
        <p:spPr>
          <a:xfrm>
            <a:off x="2694398" y="5473340"/>
            <a:ext cx="2154172" cy="307777"/>
          </a:xfrm>
          <a:prstGeom prst="rect">
            <a:avLst/>
          </a:prstGeom>
          <a:ln>
            <a:solidFill>
              <a:schemeClr val="bg1"/>
            </a:solidFill>
          </a:ln>
        </p:spPr>
        <p:txBody>
          <a:bodyPr wrap="square">
            <a:spAutoFit/>
          </a:bodyPr>
          <a:lstStyle/>
          <a:p>
            <a:r>
              <a:rPr lang="en-US" sz="1400" b="1" dirty="0">
                <a:solidFill>
                  <a:schemeClr val="bg1"/>
                </a:solidFill>
              </a:rPr>
              <a:t>User on the remote server</a:t>
            </a:r>
          </a:p>
        </p:txBody>
      </p:sp>
      <p:sp>
        <p:nvSpPr>
          <p:cNvPr id="37" name="Rectangle 36"/>
          <p:cNvSpPr/>
          <p:nvPr/>
        </p:nvSpPr>
        <p:spPr>
          <a:xfrm>
            <a:off x="4618852" y="5941900"/>
            <a:ext cx="1463414" cy="307777"/>
          </a:xfrm>
          <a:prstGeom prst="rect">
            <a:avLst/>
          </a:prstGeom>
          <a:ln>
            <a:solidFill>
              <a:schemeClr val="bg1"/>
            </a:solidFill>
          </a:ln>
        </p:spPr>
        <p:txBody>
          <a:bodyPr wrap="none">
            <a:spAutoFit/>
          </a:bodyPr>
          <a:lstStyle/>
          <a:p>
            <a:r>
              <a:rPr lang="en-US" sz="1400" b="1" dirty="0">
                <a:solidFill>
                  <a:schemeClr val="bg1"/>
                </a:solidFill>
              </a:rPr>
              <a:t>Server IP address</a:t>
            </a:r>
          </a:p>
        </p:txBody>
      </p:sp>
      <p:sp>
        <p:nvSpPr>
          <p:cNvPr id="38" name="Rectangle 37"/>
          <p:cNvSpPr/>
          <p:nvPr/>
        </p:nvSpPr>
        <p:spPr>
          <a:xfrm>
            <a:off x="6236393" y="5488884"/>
            <a:ext cx="2022352" cy="523220"/>
          </a:xfrm>
          <a:prstGeom prst="rect">
            <a:avLst/>
          </a:prstGeom>
          <a:ln>
            <a:solidFill>
              <a:schemeClr val="bg1"/>
            </a:solidFill>
          </a:ln>
        </p:spPr>
        <p:txBody>
          <a:bodyPr wrap="square">
            <a:spAutoFit/>
          </a:bodyPr>
          <a:lstStyle/>
          <a:p>
            <a:r>
              <a:rPr lang="en-US" sz="1400" b="1" dirty="0">
                <a:solidFill>
                  <a:schemeClr val="bg1"/>
                </a:solidFill>
              </a:rPr>
              <a:t>Path to the directory you want to copy the file to</a:t>
            </a:r>
          </a:p>
        </p:txBody>
      </p:sp>
      <p:sp>
        <p:nvSpPr>
          <p:cNvPr id="39" name="Rectangle 38"/>
          <p:cNvSpPr/>
          <p:nvPr/>
        </p:nvSpPr>
        <p:spPr bwMode="auto">
          <a:xfrm>
            <a:off x="1768402" y="4821376"/>
            <a:ext cx="1054345" cy="28381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40" name="Curved Connector 32"/>
          <p:cNvCxnSpPr>
            <a:stCxn id="35" idx="0"/>
            <a:endCxn id="39" idx="2"/>
          </p:cNvCxnSpPr>
          <p:nvPr/>
        </p:nvCxnSpPr>
        <p:spPr>
          <a:xfrm flipH="1" flipV="1">
            <a:off x="2295575" y="5105189"/>
            <a:ext cx="7384" cy="744069"/>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2856669" y="4821376"/>
            <a:ext cx="1829631" cy="28381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44" name="Curved Connector 32"/>
          <p:cNvCxnSpPr>
            <a:stCxn id="36" idx="0"/>
            <a:endCxn id="43" idx="2"/>
          </p:cNvCxnSpPr>
          <p:nvPr/>
        </p:nvCxnSpPr>
        <p:spPr>
          <a:xfrm flipV="1">
            <a:off x="3771484" y="5105189"/>
            <a:ext cx="1" cy="368151"/>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769240" y="4832405"/>
            <a:ext cx="1162638" cy="28381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51" name="Curved Connector 32"/>
          <p:cNvCxnSpPr>
            <a:stCxn id="37" idx="0"/>
            <a:endCxn id="50" idx="2"/>
          </p:cNvCxnSpPr>
          <p:nvPr/>
        </p:nvCxnSpPr>
        <p:spPr>
          <a:xfrm flipV="1">
            <a:off x="5350559" y="5116218"/>
            <a:ext cx="0" cy="825682"/>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6139811" y="4821376"/>
            <a:ext cx="2215516" cy="28381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56" name="Curved Connector 32"/>
          <p:cNvCxnSpPr>
            <a:stCxn id="38" idx="0"/>
            <a:endCxn id="55" idx="2"/>
          </p:cNvCxnSpPr>
          <p:nvPr/>
        </p:nvCxnSpPr>
        <p:spPr>
          <a:xfrm flipV="1">
            <a:off x="7247569" y="5105189"/>
            <a:ext cx="0" cy="383695"/>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519247" y="4509383"/>
            <a:ext cx="2922210" cy="307777"/>
          </a:xfrm>
          <a:prstGeom prst="rect">
            <a:avLst/>
          </a:prstGeom>
        </p:spPr>
        <p:txBody>
          <a:bodyPr wrap="none">
            <a:spAutoFit/>
          </a:bodyPr>
          <a:lstStyle/>
          <a:p>
            <a:r>
              <a:rPr lang="en-US" sz="1400" b="1" dirty="0">
                <a:solidFill>
                  <a:schemeClr val="bg1"/>
                </a:solidFill>
              </a:rPr>
              <a:t>Copy a Local File to a Remote System</a:t>
            </a:r>
            <a:endParaRPr lang="en-US" sz="1400" b="1" i="0" dirty="0">
              <a:solidFill>
                <a:schemeClr val="bg1"/>
              </a:solidFill>
              <a:effectLst/>
            </a:endParaRPr>
          </a:p>
        </p:txBody>
      </p:sp>
    </p:spTree>
    <p:extLst>
      <p:ext uri="{BB962C8B-B14F-4D97-AF65-F5344CB8AC3E}">
        <p14:creationId xmlns:p14="http://schemas.microsoft.com/office/powerpoint/2010/main" val="267669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File Transfer Protocols </a:t>
            </a:r>
          </a:p>
          <a:p>
            <a:pPr lvl="1">
              <a:buClr>
                <a:srgbClr val="17406D">
                  <a:lumMod val="40000"/>
                  <a:lumOff val="60000"/>
                </a:srgbClr>
              </a:buClr>
            </a:pPr>
            <a:r>
              <a:rPr lang="en-US" dirty="0">
                <a:solidFill>
                  <a:prstClr val="white"/>
                </a:solidFill>
              </a:rPr>
              <a:t>Secure  File Transfer Protocol (SFTP) </a:t>
            </a:r>
          </a:p>
          <a:p>
            <a:pPr lvl="2"/>
            <a:r>
              <a:rPr lang="en-US" b="0" dirty="0"/>
              <a:t>System generates a public-private key pair</a:t>
            </a:r>
          </a:p>
          <a:p>
            <a:pPr lvl="2"/>
            <a:r>
              <a:rPr lang="en-US" b="0" dirty="0"/>
              <a:t>You link your public key to your account on the SFTP server</a:t>
            </a:r>
          </a:p>
          <a:p>
            <a:pPr lvl="2"/>
            <a:r>
              <a:rPr lang="en-US" b="0" dirty="0"/>
              <a:t>Client will produce a signature with private key that the server can confirm with the already-stored public key</a:t>
            </a:r>
          </a:p>
          <a:p>
            <a:pPr lvl="2"/>
            <a:r>
              <a:rPr lang="en-US" b="0" dirty="0"/>
              <a:t> public and private keys match up, the connection is established</a:t>
            </a:r>
          </a:p>
          <a:p>
            <a:endParaRPr lang="en-US" dirty="0"/>
          </a:p>
        </p:txBody>
      </p:sp>
      <p:sp>
        <p:nvSpPr>
          <p:cNvPr id="3" name="Title 2"/>
          <p:cNvSpPr>
            <a:spLocks noGrp="1"/>
          </p:cNvSpPr>
          <p:nvPr>
            <p:ph type="title"/>
          </p:nvPr>
        </p:nvSpPr>
        <p:spPr/>
        <p:txBody>
          <a:bodyPr/>
          <a:lstStyle/>
          <a:p>
            <a:r>
              <a:rPr lang="en-US" dirty="0"/>
              <a:t>Given a scenario, implement secure protocols</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27</a:t>
            </a:fld>
            <a:endParaRPr lang="en-US" altLang="en-US" dirty="0">
              <a:solidFill>
                <a:prstClr val="white"/>
              </a:solidFill>
            </a:endParaRPr>
          </a:p>
        </p:txBody>
      </p:sp>
      <p:sp>
        <p:nvSpPr>
          <p:cNvPr id="8" name="TextBox 7"/>
          <p:cNvSpPr txBox="1"/>
          <p:nvPr/>
        </p:nvSpPr>
        <p:spPr>
          <a:xfrm>
            <a:off x="872825" y="5939135"/>
            <a:ext cx="117365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SFTP Client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Private SSH Key</a:t>
            </a:r>
            <a:endPar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10" name="TextBox 9"/>
          <p:cNvSpPr txBox="1"/>
          <p:nvPr/>
        </p:nvSpPr>
        <p:spPr>
          <a:xfrm>
            <a:off x="7126543" y="5939135"/>
            <a:ext cx="1105559"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SFTP Server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public SSH key</a:t>
            </a:r>
            <a:endPar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13" name="Picture 12"/>
          <p:cNvPicPr>
            <a:picLocks noChangeAspect="1"/>
          </p:cNvPicPr>
          <p:nvPr/>
        </p:nvPicPr>
        <p:blipFill>
          <a:blip r:embed="rId2"/>
          <a:stretch>
            <a:fillRect/>
          </a:stretch>
        </p:blipFill>
        <p:spPr>
          <a:xfrm>
            <a:off x="4382468" y="5714666"/>
            <a:ext cx="365760" cy="539694"/>
          </a:xfrm>
          <a:prstGeom prst="rect">
            <a:avLst/>
          </a:prstGeom>
        </p:spPr>
      </p:pic>
      <p:pic>
        <p:nvPicPr>
          <p:cNvPr id="14" name="Picture 13"/>
          <p:cNvPicPr>
            <a:picLocks noChangeAspect="1"/>
          </p:cNvPicPr>
          <p:nvPr/>
        </p:nvPicPr>
        <p:blipFill>
          <a:blip r:embed="rId3"/>
          <a:stretch>
            <a:fillRect/>
          </a:stretch>
        </p:blipFill>
        <p:spPr>
          <a:xfrm rot="16200000">
            <a:off x="7446219" y="5207615"/>
            <a:ext cx="466208" cy="1097280"/>
          </a:xfrm>
          <a:prstGeom prst="rect">
            <a:avLst/>
          </a:prstGeom>
        </p:spPr>
      </p:pic>
      <p:pic>
        <p:nvPicPr>
          <p:cNvPr id="15" name="Picture 14"/>
          <p:cNvPicPr>
            <a:picLocks noChangeAspect="1"/>
          </p:cNvPicPr>
          <p:nvPr/>
        </p:nvPicPr>
        <p:blipFill>
          <a:blip r:embed="rId3">
            <a:duotone>
              <a:prstClr val="black"/>
              <a:srgbClr val="FF0000">
                <a:tint val="45000"/>
                <a:satMod val="400000"/>
              </a:srgbClr>
            </a:duotone>
          </a:blip>
          <a:stretch>
            <a:fillRect/>
          </a:stretch>
        </p:blipFill>
        <p:spPr>
          <a:xfrm rot="16200000">
            <a:off x="1226548" y="5207615"/>
            <a:ext cx="466208" cy="1097280"/>
          </a:xfrm>
          <a:prstGeom prst="rect">
            <a:avLst/>
          </a:prstGeom>
        </p:spPr>
      </p:pic>
      <p:pic>
        <p:nvPicPr>
          <p:cNvPr id="21" name="Picture 20"/>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048172" y="4714242"/>
            <a:ext cx="822960" cy="548640"/>
          </a:xfrm>
          <a:prstGeom prst="rect">
            <a:avLst/>
          </a:prstGeom>
        </p:spPr>
      </p:pic>
      <p:pic>
        <p:nvPicPr>
          <p:cNvPr id="22" name="Picture 21"/>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7439660" y="4531078"/>
            <a:ext cx="457200" cy="822960"/>
          </a:xfrm>
          <a:prstGeom prst="rect">
            <a:avLst/>
          </a:prstGeom>
        </p:spPr>
      </p:pic>
      <p:sp>
        <p:nvSpPr>
          <p:cNvPr id="23" name="Can 22"/>
          <p:cNvSpPr/>
          <p:nvPr/>
        </p:nvSpPr>
        <p:spPr bwMode="auto">
          <a:xfrm rot="5400000">
            <a:off x="4471728" y="2607068"/>
            <a:ext cx="274320" cy="4789957"/>
          </a:xfrm>
          <a:prstGeom prst="can">
            <a:avLst/>
          </a:prstGeom>
          <a:solidFill>
            <a:srgbClr val="FF9999">
              <a:alpha val="30000"/>
            </a:srgbClr>
          </a:solidFill>
          <a:ln w="9525">
            <a:solidFill>
              <a:srgbClr val="FF0000"/>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4" name="Right Arrow 23"/>
          <p:cNvSpPr/>
          <p:nvPr/>
        </p:nvSpPr>
        <p:spPr bwMode="auto">
          <a:xfrm>
            <a:off x="1902651" y="4819166"/>
            <a:ext cx="5410912" cy="365760"/>
          </a:xfrm>
          <a:prstGeom prst="rightArrow">
            <a:avLst/>
          </a:prstGeom>
          <a:no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lvl="0" algn="ctr" defTabSz="914400">
              <a:defRPr/>
            </a:pPr>
            <a:endParaRPr lang="en-US" sz="1000" b="1" dirty="0">
              <a:solidFill>
                <a:prstClr val="white"/>
              </a:solidFill>
              <a:latin typeface="Calibri" panose="020F0502020204030204" pitchFamily="34" charset="0"/>
              <a:cs typeface="Calibri" panose="020F0502020204030204" pitchFamily="34" charset="0"/>
            </a:endParaRPr>
          </a:p>
        </p:txBody>
      </p:sp>
      <p:sp>
        <p:nvSpPr>
          <p:cNvPr id="25" name="Can 24"/>
          <p:cNvSpPr/>
          <p:nvPr/>
        </p:nvSpPr>
        <p:spPr bwMode="auto">
          <a:xfrm rot="5400000">
            <a:off x="4378310" y="2963820"/>
            <a:ext cx="457200" cy="4049485"/>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26" name="Rectangle 25"/>
          <p:cNvSpPr/>
          <p:nvPr/>
        </p:nvSpPr>
        <p:spPr>
          <a:xfrm>
            <a:off x="3726081" y="4859162"/>
            <a:ext cx="1760418" cy="276999"/>
          </a:xfrm>
          <a:prstGeom prst="rect">
            <a:avLst/>
          </a:prstGeom>
        </p:spPr>
        <p:txBody>
          <a:bodyPr wrap="none">
            <a:spAutoFit/>
          </a:bodyP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Keys - Commands -  Data</a:t>
            </a:r>
          </a:p>
        </p:txBody>
      </p:sp>
      <p:sp>
        <p:nvSpPr>
          <p:cNvPr id="27" name="Rectangle 26"/>
          <p:cNvSpPr/>
          <p:nvPr/>
        </p:nvSpPr>
        <p:spPr>
          <a:xfrm>
            <a:off x="3915970" y="5335570"/>
            <a:ext cx="1298753" cy="276999"/>
          </a:xfrm>
          <a:prstGeom prst="rect">
            <a:avLst/>
          </a:prstGeom>
        </p:spPr>
        <p:txBody>
          <a:bodyPr wrap="none">
            <a:spAutoFit/>
          </a:bodyP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Encrypted Tunnel</a:t>
            </a:r>
          </a:p>
        </p:txBody>
      </p:sp>
      <p:sp>
        <p:nvSpPr>
          <p:cNvPr id="19" name="Oval 18"/>
          <p:cNvSpPr>
            <a:spLocks noChangeAspect="1"/>
          </p:cNvSpPr>
          <p:nvPr/>
        </p:nvSpPr>
        <p:spPr>
          <a:xfrm>
            <a:off x="7315200" y="1371600"/>
            <a:ext cx="1005840" cy="1005840"/>
          </a:xfrm>
          <a:prstGeom prst="ellipse">
            <a:avLst/>
          </a:prstGeom>
          <a:blipFill rotWithShape="1">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a:blipFill>
          <a:ln w="12700" cap="flat" cmpd="sng" algn="ctr">
            <a:solidFill>
              <a:schemeClr val="bg1"/>
            </a:solidFill>
            <a:prstDash val="solid"/>
            <a:miter lim="800000"/>
          </a:ln>
          <a:effectLst>
            <a:innerShdw blurRad="508000">
              <a:schemeClr val="tx2">
                <a:lumMod val="75000"/>
              </a:schemeClr>
            </a:innerShdw>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33370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12058" y="1066800"/>
            <a:ext cx="8550942" cy="5334000"/>
          </a:xfrm>
        </p:spPr>
        <p:txBody>
          <a:bodyPr/>
          <a:lstStyle/>
          <a:p>
            <a:pPr lvl="0"/>
            <a:r>
              <a:rPr lang="en-US" dirty="0">
                <a:solidFill>
                  <a:srgbClr val="17406D">
                    <a:lumMod val="40000"/>
                    <a:lumOff val="60000"/>
                  </a:srgbClr>
                </a:solidFill>
              </a:rPr>
              <a:t>Secure Shell (SSH)</a:t>
            </a:r>
          </a:p>
          <a:p>
            <a:pPr lvl="1">
              <a:buClr>
                <a:srgbClr val="17406D">
                  <a:lumMod val="40000"/>
                  <a:lumOff val="60000"/>
                </a:srgbClr>
              </a:buClr>
            </a:pPr>
            <a:r>
              <a:rPr lang="en-US" sz="1600" dirty="0">
                <a:solidFill>
                  <a:prstClr val="white"/>
                </a:solidFill>
              </a:rPr>
              <a:t>Secure File Transfer Protocol (SFTP)</a:t>
            </a:r>
          </a:p>
          <a:p>
            <a:pPr lvl="2">
              <a:buClr>
                <a:srgbClr val="17406D">
                  <a:lumMod val="40000"/>
                  <a:lumOff val="60000"/>
                </a:srgbClr>
              </a:buClr>
            </a:pPr>
            <a:r>
              <a:rPr lang="en-US" sz="1600" b="0" dirty="0">
                <a:solidFill>
                  <a:prstClr val="white"/>
                </a:solidFill>
              </a:rPr>
              <a:t>Downloading Files:</a:t>
            </a:r>
          </a:p>
          <a:p>
            <a:pPr lvl="3">
              <a:buClr>
                <a:srgbClr val="17406D">
                  <a:lumMod val="40000"/>
                  <a:lumOff val="60000"/>
                </a:srgbClr>
              </a:buClr>
            </a:pPr>
            <a:r>
              <a:rPr lang="en-US" sz="1600" b="0" dirty="0">
                <a:solidFill>
                  <a:prstClr val="white"/>
                </a:solidFill>
              </a:rPr>
              <a:t> </a:t>
            </a:r>
            <a:r>
              <a:rPr lang="en-US" sz="1600" b="0" dirty="0">
                <a:solidFill>
                  <a:prstClr val="white"/>
                </a:solidFill>
                <a:latin typeface="Courier New" panose="02070309020205020404" pitchFamily="49" charset="0"/>
                <a:cs typeface="Courier New" panose="02070309020205020404" pitchFamily="49" charset="0"/>
              </a:rPr>
              <a:t>sftp&gt; get filename.zip</a:t>
            </a:r>
          </a:p>
          <a:p>
            <a:pPr lvl="2">
              <a:buClr>
                <a:srgbClr val="17406D">
                  <a:lumMod val="40000"/>
                  <a:lumOff val="60000"/>
                </a:srgbClr>
              </a:buClr>
            </a:pPr>
            <a:r>
              <a:rPr lang="en-US" sz="1600" b="0" dirty="0">
                <a:solidFill>
                  <a:prstClr val="white"/>
                </a:solidFill>
                <a:latin typeface="+mn-lt"/>
                <a:cs typeface="Courier New" panose="02070309020205020404" pitchFamily="49" charset="0"/>
              </a:rPr>
              <a:t>Uploading Files:</a:t>
            </a:r>
          </a:p>
          <a:p>
            <a:pPr lvl="3">
              <a:buClr>
                <a:srgbClr val="17406D">
                  <a:lumMod val="40000"/>
                  <a:lumOff val="60000"/>
                </a:srgbClr>
              </a:buClr>
            </a:pPr>
            <a:r>
              <a:rPr lang="en-US" sz="1600" b="0" dirty="0">
                <a:solidFill>
                  <a:prstClr val="white"/>
                </a:solidFill>
                <a:latin typeface="Courier New" panose="02070309020205020404" pitchFamily="49" charset="0"/>
                <a:cs typeface="Courier New" panose="02070309020205020404" pitchFamily="49" charset="0"/>
              </a:rPr>
              <a:t>sftp&gt; put filename.zip</a:t>
            </a:r>
          </a:p>
          <a:p>
            <a:pPr lvl="2">
              <a:buClr>
                <a:srgbClr val="17406D">
                  <a:lumMod val="40000"/>
                  <a:lumOff val="60000"/>
                </a:srgbClr>
              </a:buClr>
            </a:pPr>
            <a:r>
              <a:rPr lang="en-US" sz="1600" b="0" dirty="0">
                <a:solidFill>
                  <a:prstClr val="white"/>
                </a:solidFill>
                <a:latin typeface="+mn-lt"/>
                <a:cs typeface="Courier New" panose="02070309020205020404" pitchFamily="49" charset="0"/>
              </a:rPr>
              <a:t>Create a new directory on the remote server:</a:t>
            </a:r>
          </a:p>
          <a:p>
            <a:pPr lvl="3">
              <a:buClr>
                <a:srgbClr val="17406D">
                  <a:lumMod val="40000"/>
                  <a:lumOff val="60000"/>
                </a:srgbClr>
              </a:buClr>
            </a:pPr>
            <a:r>
              <a:rPr lang="en-US" sz="1600" b="0" dirty="0">
                <a:solidFill>
                  <a:prstClr val="white"/>
                </a:solidFill>
                <a:latin typeface="Courier New" panose="02070309020205020404" pitchFamily="49" charset="0"/>
                <a:cs typeface="Courier New" panose="02070309020205020404" pitchFamily="49" charset="0"/>
              </a:rPr>
              <a:t>sftp&gt; mkdir directory_name</a:t>
            </a:r>
          </a:p>
          <a:p>
            <a:pPr lvl="2">
              <a:buClr>
                <a:srgbClr val="17406D">
                  <a:lumMod val="40000"/>
                  <a:lumOff val="60000"/>
                </a:srgbClr>
              </a:buClr>
            </a:pPr>
            <a:r>
              <a:rPr lang="en-US" sz="1600" b="0" dirty="0">
                <a:solidFill>
                  <a:prstClr val="white"/>
                </a:solidFill>
                <a:latin typeface="+mj-lt"/>
                <a:cs typeface="Courier New" panose="02070309020205020404" pitchFamily="49" charset="0"/>
              </a:rPr>
              <a:t>Change the permissions of a file on the remote system:</a:t>
            </a:r>
          </a:p>
          <a:p>
            <a:pPr lvl="3">
              <a:buClr>
                <a:srgbClr val="17406D">
                  <a:lumMod val="40000"/>
                  <a:lumOff val="60000"/>
                </a:srgbClr>
              </a:buClr>
            </a:pPr>
            <a:r>
              <a:rPr lang="en-US" sz="1600" b="0" dirty="0">
                <a:solidFill>
                  <a:prstClr val="white"/>
                </a:solidFill>
                <a:latin typeface="Courier New" panose="02070309020205020404" pitchFamily="49" charset="0"/>
                <a:cs typeface="Courier New" panose="02070309020205020404" pitchFamily="49" charset="0"/>
              </a:rPr>
              <a:t>sftp&gt; chmod 644 file_name</a:t>
            </a:r>
          </a:p>
          <a:p>
            <a:pPr lvl="2">
              <a:buClr>
                <a:srgbClr val="17406D">
                  <a:lumMod val="40000"/>
                  <a:lumOff val="60000"/>
                </a:srgbClr>
              </a:buClr>
            </a:pPr>
            <a:r>
              <a:rPr lang="en-US" sz="1600" b="0" dirty="0"/>
              <a:t>Change the owner of a file on the remote system:</a:t>
            </a:r>
          </a:p>
          <a:p>
            <a:pPr lvl="3"/>
            <a:r>
              <a:rPr lang="en-US" sz="1600" b="0" dirty="0">
                <a:latin typeface="Courier New" panose="02070309020205020404" pitchFamily="49" charset="0"/>
                <a:cs typeface="Courier New" panose="02070309020205020404" pitchFamily="49" charset="0"/>
              </a:rPr>
              <a:t>sftp&gt; chown user_id file_name</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28</a:t>
            </a:fld>
            <a:endParaRPr lang="en-US" altLang="en-US" dirty="0">
              <a:solidFill>
                <a:prstClr val="white"/>
              </a:solidFill>
            </a:endParaRPr>
          </a:p>
        </p:txBody>
      </p:sp>
      <p:grpSp>
        <p:nvGrpSpPr>
          <p:cNvPr id="15" name="Group 14">
            <a:extLst>
              <a:ext uri="{FF2B5EF4-FFF2-40B4-BE49-F238E27FC236}">
                <a16:creationId xmlns:a16="http://schemas.microsoft.com/office/drawing/2014/main" id="{F8F43527-6D0C-631E-D232-B0FF0C829C12}"/>
              </a:ext>
            </a:extLst>
          </p:cNvPr>
          <p:cNvGrpSpPr/>
          <p:nvPr/>
        </p:nvGrpSpPr>
        <p:grpSpPr>
          <a:xfrm>
            <a:off x="4024984" y="1517326"/>
            <a:ext cx="4906958" cy="1544823"/>
            <a:chOff x="4024984" y="1517326"/>
            <a:chExt cx="4906958" cy="1544823"/>
          </a:xfrm>
        </p:grpSpPr>
        <p:sp>
          <p:nvSpPr>
            <p:cNvPr id="5" name="Rectangle 4">
              <a:extLst>
                <a:ext uri="{FF2B5EF4-FFF2-40B4-BE49-F238E27FC236}">
                  <a16:creationId xmlns:a16="http://schemas.microsoft.com/office/drawing/2014/main" id="{DC38C3D8-39C1-852F-16DD-D443D1EDBE2C}"/>
                </a:ext>
              </a:extLst>
            </p:cNvPr>
            <p:cNvSpPr/>
            <p:nvPr/>
          </p:nvSpPr>
          <p:spPr>
            <a:xfrm>
              <a:off x="4024984" y="1517326"/>
              <a:ext cx="4358933" cy="338554"/>
            </a:xfrm>
            <a:prstGeom prst="rect">
              <a:avLst/>
            </a:prstGeom>
            <a:ln>
              <a:solidFill>
                <a:schemeClr val="bg1"/>
              </a:solidFill>
            </a:ln>
          </p:spPr>
          <p:txBody>
            <a:bodyPr wrap="square">
              <a:spAutoFit/>
            </a:bodyPr>
            <a:lstStyle/>
            <a:p>
              <a:pPr lvl="0" algn="ctr" defTabSz="914400" fontAlgn="base">
                <a:spcBef>
                  <a:spcPts val="1200"/>
                </a:spcBef>
                <a:spcAft>
                  <a:spcPct val="0"/>
                </a:spcAft>
                <a:buSzPct val="80000"/>
              </a:pPr>
              <a:r>
                <a:rPr lang="en-US" sz="1600" b="1" kern="0" dirty="0">
                  <a:solidFill>
                    <a:schemeClr val="bg1"/>
                  </a:solidFill>
                  <a:latin typeface="Courier New" panose="02070309020205020404" pitchFamily="49" charset="0"/>
                  <a:cs typeface="Courier New" panose="02070309020205020404" pitchFamily="49" charset="0"/>
                </a:rPr>
                <a:t>sftp </a:t>
              </a:r>
              <a:r>
                <a:rPr lang="en-US" sz="1600" b="1" kern="0" dirty="0">
                  <a:solidFill>
                    <a:srgbClr val="4BD24B"/>
                  </a:solidFill>
                  <a:latin typeface="Courier New" panose="02070309020205020404" pitchFamily="49" charset="0"/>
                  <a:cs typeface="Courier New" panose="02070309020205020404" pitchFamily="49" charset="0"/>
                </a:rPr>
                <a:t>remote_username</a:t>
              </a:r>
              <a:r>
                <a:rPr lang="en-US" sz="1600" b="1" kern="0" dirty="0">
                  <a:solidFill>
                    <a:schemeClr val="bg1"/>
                  </a:solidFill>
                  <a:latin typeface="Courier New" panose="02070309020205020404" pitchFamily="49" charset="0"/>
                  <a:cs typeface="Courier New" panose="02070309020205020404" pitchFamily="49" charset="0"/>
                </a:rPr>
                <a:t>@</a:t>
              </a:r>
              <a:r>
                <a:rPr lang="en-US" sz="1600" b="1" kern="0" dirty="0">
                  <a:solidFill>
                    <a:srgbClr val="FFC000"/>
                  </a:solidFill>
                  <a:latin typeface="Courier New" panose="02070309020205020404" pitchFamily="49" charset="0"/>
                  <a:cs typeface="Courier New" panose="02070309020205020404" pitchFamily="49" charset="0"/>
                </a:rPr>
                <a:t>10.10.0.2</a:t>
              </a:r>
              <a:endParaRPr lang="en-US" sz="1600" b="1" kern="0" dirty="0">
                <a:solidFill>
                  <a:schemeClr val="accent1">
                    <a:lumMod val="40000"/>
                    <a:lumOff val="60000"/>
                  </a:schemeClr>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544B9FDC-8A1C-6A09-D289-06466D171A49}"/>
                </a:ext>
              </a:extLst>
            </p:cNvPr>
            <p:cNvSpPr/>
            <p:nvPr/>
          </p:nvSpPr>
          <p:spPr>
            <a:xfrm>
              <a:off x="4836847" y="2754372"/>
              <a:ext cx="2154172" cy="307777"/>
            </a:xfrm>
            <a:prstGeom prst="rect">
              <a:avLst/>
            </a:prstGeom>
            <a:ln>
              <a:solidFill>
                <a:schemeClr val="bg1"/>
              </a:solidFill>
            </a:ln>
          </p:spPr>
          <p:txBody>
            <a:bodyPr wrap="square">
              <a:spAutoFit/>
            </a:bodyPr>
            <a:lstStyle/>
            <a:p>
              <a:r>
                <a:rPr lang="en-US" sz="1400" b="1" dirty="0">
                  <a:solidFill>
                    <a:schemeClr val="bg1"/>
                  </a:solidFill>
                </a:rPr>
                <a:t>User on the remote server</a:t>
              </a:r>
            </a:p>
          </p:txBody>
        </p:sp>
        <p:sp>
          <p:nvSpPr>
            <p:cNvPr id="7" name="Rectangle 6">
              <a:extLst>
                <a:ext uri="{FF2B5EF4-FFF2-40B4-BE49-F238E27FC236}">
                  <a16:creationId xmlns:a16="http://schemas.microsoft.com/office/drawing/2014/main" id="{305F2CA1-0082-4D65-547C-7A38AE7F2DF6}"/>
                </a:ext>
              </a:extLst>
            </p:cNvPr>
            <p:cNvSpPr/>
            <p:nvPr/>
          </p:nvSpPr>
          <p:spPr>
            <a:xfrm>
              <a:off x="6442991" y="2337697"/>
              <a:ext cx="2488951" cy="307777"/>
            </a:xfrm>
            <a:prstGeom prst="rect">
              <a:avLst/>
            </a:prstGeom>
            <a:ln>
              <a:solidFill>
                <a:schemeClr val="bg1"/>
              </a:solidFill>
            </a:ln>
          </p:spPr>
          <p:txBody>
            <a:bodyPr wrap="none">
              <a:spAutoFit/>
            </a:bodyPr>
            <a:lstStyle/>
            <a:p>
              <a:r>
                <a:rPr lang="en-US" sz="1400" b="1" dirty="0">
                  <a:solidFill>
                    <a:schemeClr val="bg1"/>
                  </a:solidFill>
                </a:rPr>
                <a:t>Server IP address or hostname </a:t>
              </a:r>
            </a:p>
          </p:txBody>
        </p:sp>
        <p:cxnSp>
          <p:nvCxnSpPr>
            <p:cNvPr id="10" name="Curved Connector 32">
              <a:extLst>
                <a:ext uri="{FF2B5EF4-FFF2-40B4-BE49-F238E27FC236}">
                  <a16:creationId xmlns:a16="http://schemas.microsoft.com/office/drawing/2014/main" id="{7B494ED1-2F68-2DC2-6318-221565E35920}"/>
                </a:ext>
              </a:extLst>
            </p:cNvPr>
            <p:cNvCxnSpPr>
              <a:stCxn id="6" idx="0"/>
              <a:endCxn id="13" idx="2"/>
            </p:cNvCxnSpPr>
            <p:nvPr/>
          </p:nvCxnSpPr>
          <p:spPr>
            <a:xfrm flipH="1" flipV="1">
              <a:off x="5909918" y="1855880"/>
              <a:ext cx="4015" cy="898492"/>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2CD65F-430D-D82E-2426-7B08743FCD3D}"/>
                </a:ext>
              </a:extLst>
            </p:cNvPr>
            <p:cNvSpPr/>
            <p:nvPr/>
          </p:nvSpPr>
          <p:spPr bwMode="auto">
            <a:xfrm>
              <a:off x="6991019" y="1544696"/>
              <a:ext cx="1392897" cy="31118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12" name="Curved Connector 32">
              <a:extLst>
                <a:ext uri="{FF2B5EF4-FFF2-40B4-BE49-F238E27FC236}">
                  <a16:creationId xmlns:a16="http://schemas.microsoft.com/office/drawing/2014/main" id="{17B4A37B-410E-C54C-C944-B648A6215D07}"/>
                </a:ext>
              </a:extLst>
            </p:cNvPr>
            <p:cNvCxnSpPr>
              <a:stCxn id="7" idx="0"/>
              <a:endCxn id="11" idx="2"/>
            </p:cNvCxnSpPr>
            <p:nvPr/>
          </p:nvCxnSpPr>
          <p:spPr>
            <a:xfrm flipV="1">
              <a:off x="7687467" y="1855880"/>
              <a:ext cx="1" cy="481817"/>
            </a:xfrm>
            <a:prstGeom prst="straightConnector1">
              <a:avLst/>
            </a:prstGeom>
            <a:ln w="38100">
              <a:solidFill>
                <a:schemeClr val="bg1"/>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632A16D-BBB1-3BF6-81C5-8F5966D46E83}"/>
                </a:ext>
              </a:extLst>
            </p:cNvPr>
            <p:cNvSpPr/>
            <p:nvPr/>
          </p:nvSpPr>
          <p:spPr bwMode="auto">
            <a:xfrm>
              <a:off x="4975884" y="1544696"/>
              <a:ext cx="1868067" cy="31118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grpSp>
      <p:sp>
        <p:nvSpPr>
          <p:cNvPr id="14" name="Rectangle 13">
            <a:extLst>
              <a:ext uri="{FF2B5EF4-FFF2-40B4-BE49-F238E27FC236}">
                <a16:creationId xmlns:a16="http://schemas.microsoft.com/office/drawing/2014/main" id="{31132BB3-4D3E-EA62-2649-B6EE0332C300}"/>
              </a:ext>
            </a:extLst>
          </p:cNvPr>
          <p:cNvSpPr/>
          <p:nvPr/>
        </p:nvSpPr>
        <p:spPr>
          <a:xfrm>
            <a:off x="4024984" y="1190625"/>
            <a:ext cx="2555700" cy="307777"/>
          </a:xfrm>
          <a:prstGeom prst="rect">
            <a:avLst/>
          </a:prstGeom>
        </p:spPr>
        <p:txBody>
          <a:bodyPr wrap="none">
            <a:spAutoFit/>
          </a:bodyPr>
          <a:lstStyle/>
          <a:p>
            <a:r>
              <a:rPr lang="en-US" sz="1400" b="1" dirty="0">
                <a:solidFill>
                  <a:schemeClr val="bg1"/>
                </a:solidFill>
              </a:rPr>
              <a:t>Establishing an SFTP connection</a:t>
            </a:r>
            <a:endParaRPr lang="en-US" sz="1400" b="1" i="0" dirty="0">
              <a:solidFill>
                <a:schemeClr val="bg1"/>
              </a:solidFill>
              <a:effectLst/>
            </a:endParaRPr>
          </a:p>
        </p:txBody>
      </p:sp>
      <p:sp>
        <p:nvSpPr>
          <p:cNvPr id="16" name="Rectangle 15">
            <a:extLst>
              <a:ext uri="{FF2B5EF4-FFF2-40B4-BE49-F238E27FC236}">
                <a16:creationId xmlns:a16="http://schemas.microsoft.com/office/drawing/2014/main" id="{2B8B6849-D648-8BA0-011F-31FB9E887E43}"/>
              </a:ext>
            </a:extLst>
          </p:cNvPr>
          <p:cNvSpPr/>
          <p:nvPr/>
        </p:nvSpPr>
        <p:spPr bwMode="auto">
          <a:xfrm>
            <a:off x="3962400" y="1066800"/>
            <a:ext cx="5105400" cy="2362200"/>
          </a:xfrm>
          <a:prstGeom prst="rect">
            <a:avLst/>
          </a:prstGeom>
          <a:noFill/>
          <a:ln w="9525">
            <a:solidFill>
              <a:schemeClr val="accent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Tree>
    <p:extLst>
      <p:ext uri="{BB962C8B-B14F-4D97-AF65-F5344CB8AC3E}">
        <p14:creationId xmlns:p14="http://schemas.microsoft.com/office/powerpoint/2010/main" val="376344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Secure Socket Layer (SSL) /Transport Layer Security (TLS)</a:t>
            </a:r>
          </a:p>
          <a:p>
            <a:pPr lvl="1"/>
            <a:r>
              <a:rPr lang="en-US" dirty="0"/>
              <a:t>HTTPS </a:t>
            </a:r>
            <a:r>
              <a:rPr lang="en-US" dirty="0" err="1"/>
              <a:t>tcp</a:t>
            </a:r>
            <a:r>
              <a:rPr lang="en-US" dirty="0"/>
              <a:t>/443</a:t>
            </a:r>
          </a:p>
          <a:p>
            <a:pPr lvl="2"/>
            <a:r>
              <a:rPr lang="en-US" sz="1600" b="0" dirty="0"/>
              <a:t>Used to encrypt communications on the Internet</a:t>
            </a:r>
          </a:p>
          <a:p>
            <a:pPr lvl="2"/>
            <a:r>
              <a:rPr lang="en-US" sz="1600" b="0" dirty="0"/>
              <a:t>Used  to secure network communication</a:t>
            </a:r>
          </a:p>
          <a:p>
            <a:pPr lvl="2"/>
            <a:r>
              <a:rPr lang="en-US" sz="1600" b="0" dirty="0"/>
              <a:t>Provides data integrity and communication privacy</a:t>
            </a:r>
          </a:p>
          <a:p>
            <a:pPr lvl="2"/>
            <a:r>
              <a:rPr lang="en-US" sz="1600" b="0" dirty="0"/>
              <a:t>Used by web browsers to protect connections between web applications and web servers.</a:t>
            </a:r>
          </a:p>
          <a:p>
            <a:pPr lvl="2"/>
            <a:r>
              <a:rPr lang="en-US" sz="1600" b="0" dirty="0"/>
              <a:t>TLS protects data in transit and is an upgraded version of SSL</a:t>
            </a:r>
          </a:p>
          <a:p>
            <a:pPr lvl="2"/>
            <a:r>
              <a:rPr lang="en-US" sz="1600" b="0" dirty="0"/>
              <a:t>Manage the SSL/TLS certificates on your local computer using a  Graphical User Interface (GUI)</a:t>
            </a:r>
          </a:p>
          <a:p>
            <a:pPr lvl="3"/>
            <a:endParaRPr lang="en-US" dirty="0"/>
          </a:p>
          <a:p>
            <a:pPr lvl="2"/>
            <a:endParaRPr lang="en-US" dirty="0"/>
          </a:p>
          <a:p>
            <a:endParaRPr lang="en-US" dirty="0"/>
          </a:p>
        </p:txBody>
      </p:sp>
      <p:sp>
        <p:nvSpPr>
          <p:cNvPr id="3" name="Title 2"/>
          <p:cNvSpPr>
            <a:spLocks noGrp="1"/>
          </p:cNvSpPr>
          <p:nvPr>
            <p:ph type="title"/>
          </p:nvPr>
        </p:nvSpPr>
        <p:spPr/>
        <p:txBody>
          <a:bodyPr/>
          <a:lstStyle/>
          <a:p>
            <a:r>
              <a:rPr lang="en-US"/>
              <a:t>3.1 Given a scenario, implement secure protocols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29</a:t>
            </a:fld>
            <a:endParaRPr lang="en-US" altLang="en-US" noProof="0" dirty="0"/>
          </a:p>
        </p:txBody>
      </p:sp>
      <p:pic>
        <p:nvPicPr>
          <p:cNvPr id="9" name="Picture 8"/>
          <p:cNvPicPr>
            <a:picLocks noChangeAspect="1"/>
          </p:cNvPicPr>
          <p:nvPr/>
        </p:nvPicPr>
        <p:blipFill>
          <a:blip r:embed="rId2"/>
          <a:stretch>
            <a:fillRect/>
          </a:stretch>
        </p:blipFill>
        <p:spPr>
          <a:xfrm>
            <a:off x="7040880" y="1280160"/>
            <a:ext cx="1728215" cy="1371600"/>
          </a:xfrm>
          <a:prstGeom prst="rect">
            <a:avLst/>
          </a:prstGeom>
        </p:spPr>
      </p:pic>
    </p:spTree>
    <p:extLst>
      <p:ext uri="{BB962C8B-B14F-4D97-AF65-F5344CB8AC3E}">
        <p14:creationId xmlns:p14="http://schemas.microsoft.com/office/powerpoint/2010/main" val="2163217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Content Placeholder 1"/>
          <p:cNvSpPr>
            <a:spLocks noGrp="1"/>
          </p:cNvSpPr>
          <p:nvPr>
            <p:ph sz="half" idx="12"/>
          </p:nvPr>
        </p:nvSpPr>
        <p:spPr/>
        <p:txBody>
          <a:bodyPr/>
          <a:lstStyle/>
          <a:p>
            <a:r>
              <a:rPr lang="en-US" dirty="0"/>
              <a:t>3.1 Given a scenario, implement secure protocols</a:t>
            </a:r>
          </a:p>
          <a:p>
            <a:r>
              <a:rPr lang="en-US" dirty="0"/>
              <a:t>2.1 Explain the importance of security concepts in an enterprise environment</a:t>
            </a:r>
          </a:p>
        </p:txBody>
      </p:sp>
      <p:sp>
        <p:nvSpPr>
          <p:cNvPr id="12" name="Title 11"/>
          <p:cNvSpPr>
            <a:spLocks noGrp="1"/>
          </p:cNvSpPr>
          <p:nvPr>
            <p:ph type="title"/>
          </p:nvPr>
        </p:nvSpPr>
        <p:spPr/>
        <p:txBody>
          <a:bodyPr/>
          <a:lstStyle/>
          <a:p>
            <a:r>
              <a:rPr lang="en-US" dirty="0"/>
              <a:t>2. Ports, Protocols &amp; Services</a:t>
            </a:r>
          </a:p>
        </p:txBody>
      </p:sp>
    </p:spTree>
    <p:extLst>
      <p:ext uri="{BB962C8B-B14F-4D97-AF65-F5344CB8AC3E}">
        <p14:creationId xmlns:p14="http://schemas.microsoft.com/office/powerpoint/2010/main" val="3527031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1066800"/>
            <a:ext cx="8397239" cy="5334000"/>
          </a:xfrm>
        </p:spPr>
        <p:txBody>
          <a:bodyPr/>
          <a:lstStyle/>
          <a:p>
            <a:r>
              <a:rPr lang="en-US" dirty="0"/>
              <a:t>Secure Socket Layer (SSL) /Transport Layer Security (TLS)</a:t>
            </a:r>
          </a:p>
          <a:p>
            <a:pPr lvl="1"/>
            <a:r>
              <a:rPr lang="en-US" dirty="0"/>
              <a:t>Many other TCP-based protocols use TLS/SSL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lvl="1" indent="0">
              <a:buNone/>
            </a:pPr>
            <a:endParaRPr lang="en-US" dirty="0"/>
          </a:p>
          <a:p>
            <a:pPr lvl="1"/>
            <a:endParaRPr lang="en-US" dirty="0"/>
          </a:p>
          <a:p>
            <a:pPr lvl="2"/>
            <a:r>
              <a:rPr lang="en-US" b="0" dirty="0"/>
              <a:t>Typically, when a service uses a secure connection the letter </a:t>
            </a:r>
            <a:r>
              <a:rPr lang="en-US" b="0" u="sng" dirty="0">
                <a:solidFill>
                  <a:srgbClr val="FFC000"/>
                </a:solidFill>
              </a:rPr>
              <a:t>S</a:t>
            </a:r>
            <a:r>
              <a:rPr lang="en-US" b="0" dirty="0"/>
              <a:t> is appended to the protocol name, for example, HTTP</a:t>
            </a:r>
            <a:r>
              <a:rPr lang="en-US" b="0" dirty="0">
                <a:solidFill>
                  <a:srgbClr val="FFC000"/>
                </a:solidFill>
              </a:rPr>
              <a:t>S</a:t>
            </a:r>
            <a:r>
              <a:rPr lang="en-US" b="0" dirty="0"/>
              <a:t>, SMTP</a:t>
            </a:r>
            <a:r>
              <a:rPr lang="en-US" b="0" dirty="0">
                <a:solidFill>
                  <a:srgbClr val="FFC000"/>
                </a:solidFill>
              </a:rPr>
              <a:t>S</a:t>
            </a:r>
            <a:r>
              <a:rPr lang="en-US" b="0" dirty="0"/>
              <a:t>, FTP</a:t>
            </a:r>
            <a:r>
              <a:rPr lang="en-US" b="0" dirty="0">
                <a:solidFill>
                  <a:srgbClr val="FFC000"/>
                </a:solidFill>
              </a:rPr>
              <a:t>S</a:t>
            </a:r>
            <a:r>
              <a:rPr lang="en-US" b="0" dirty="0"/>
              <a:t>, SIP</a:t>
            </a:r>
            <a:r>
              <a:rPr lang="en-US" b="0" dirty="0">
                <a:solidFill>
                  <a:srgbClr val="FFC000"/>
                </a:solidFill>
              </a:rPr>
              <a:t>S</a:t>
            </a:r>
            <a:r>
              <a:rPr lang="en-US" b="0" dirty="0"/>
              <a:t>.</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30</a:t>
            </a:fld>
            <a:endParaRPr lang="en-US" altLang="en-US" dirty="0">
              <a:solidFill>
                <a:prstClr val="white"/>
              </a:solidFill>
            </a:endParaRPr>
          </a:p>
        </p:txBody>
      </p:sp>
      <p:pic>
        <p:nvPicPr>
          <p:cNvPr id="24" name="Picture 23"/>
          <p:cNvPicPr>
            <a:picLocks noChangeAspect="1"/>
          </p:cNvPicPr>
          <p:nvPr/>
        </p:nvPicPr>
        <p:blipFill>
          <a:blip r:embed="rId2"/>
          <a:stretch>
            <a:fillRect/>
          </a:stretch>
        </p:blipFill>
        <p:spPr>
          <a:xfrm>
            <a:off x="7040880" y="1280160"/>
            <a:ext cx="1728215" cy="1371600"/>
          </a:xfrm>
          <a:prstGeom prst="rect">
            <a:avLst/>
          </a:prstGeom>
        </p:spPr>
      </p:pic>
      <p:pic>
        <p:nvPicPr>
          <p:cNvPr id="42" name="Picture 41"/>
          <p:cNvPicPr>
            <a:picLocks noChangeAspect="1"/>
          </p:cNvPicPr>
          <p:nvPr/>
        </p:nvPicPr>
        <p:blipFill>
          <a:blip r:embed="rId3"/>
          <a:stretch>
            <a:fillRect/>
          </a:stretch>
        </p:blipFill>
        <p:spPr>
          <a:xfrm>
            <a:off x="2346794" y="2057400"/>
            <a:ext cx="4014452" cy="3200400"/>
          </a:xfrm>
          <a:prstGeom prst="rect">
            <a:avLst/>
          </a:prstGeom>
        </p:spPr>
      </p:pic>
    </p:spTree>
    <p:extLst>
      <p:ext uri="{BB962C8B-B14F-4D97-AF65-F5344CB8AC3E}">
        <p14:creationId xmlns:p14="http://schemas.microsoft.com/office/powerpoint/2010/main" val="1339695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Secure Socket Layer (SSL) /Transport Layer Security (TLS)</a:t>
            </a:r>
          </a:p>
          <a:p>
            <a:pPr lvl="1"/>
            <a:r>
              <a:rPr lang="en-US" dirty="0"/>
              <a:t>Cipher Suites</a:t>
            </a:r>
          </a:p>
          <a:p>
            <a:pPr lvl="2"/>
            <a:r>
              <a:rPr lang="en-US" dirty="0"/>
              <a:t>TLS 1.2</a:t>
            </a:r>
          </a:p>
          <a:p>
            <a:pPr lvl="2"/>
            <a:endParaRPr lang="en-US" dirty="0"/>
          </a:p>
          <a:p>
            <a:pPr lvl="2"/>
            <a:endParaRPr lang="en-US" dirty="0"/>
          </a:p>
          <a:p>
            <a:pPr lvl="3"/>
            <a:r>
              <a:rPr lang="en-US" b="0" dirty="0"/>
              <a:t>Elliptic Curve Diffie-Hellman Ephemeral mode </a:t>
            </a:r>
            <a:r>
              <a:rPr lang="en-US" b="0" dirty="0">
                <a:solidFill>
                  <a:srgbClr val="FF0000"/>
                </a:solidFill>
                <a:latin typeface="Courier Std" panose="02070409020205020404" pitchFamily="49" charset="0"/>
              </a:rPr>
              <a:t>(ECDHE)</a:t>
            </a:r>
            <a:r>
              <a:rPr lang="en-US" b="0" dirty="0"/>
              <a:t> for session key Agreement (key exchange)</a:t>
            </a:r>
          </a:p>
          <a:p>
            <a:pPr lvl="3"/>
            <a:r>
              <a:rPr lang="en-US" b="0" dirty="0">
                <a:solidFill>
                  <a:schemeClr val="tx2">
                    <a:lumMod val="40000"/>
                    <a:lumOff val="60000"/>
                  </a:schemeClr>
                </a:solidFill>
                <a:latin typeface="Courier Std" panose="02070409020205020404" pitchFamily="49" charset="0"/>
              </a:rPr>
              <a:t>RSA</a:t>
            </a:r>
            <a:r>
              <a:rPr lang="en-US" b="0" dirty="0"/>
              <a:t> signatures/Public Key</a:t>
            </a:r>
          </a:p>
          <a:p>
            <a:pPr lvl="3"/>
            <a:r>
              <a:rPr lang="en-US" b="0" dirty="0">
                <a:solidFill>
                  <a:srgbClr val="FF9900"/>
                </a:solidFill>
                <a:latin typeface="Courier Std" panose="02070409020205020404" pitchFamily="49" charset="0"/>
              </a:rPr>
              <a:t>128-bit AES-GCM </a:t>
            </a:r>
            <a:r>
              <a:rPr lang="en-US" b="0" dirty="0"/>
              <a:t>(Galois Counter Mode) for bulk encryption (ESP)</a:t>
            </a:r>
          </a:p>
          <a:p>
            <a:pPr lvl="3"/>
            <a:r>
              <a:rPr lang="en-US" b="0" dirty="0">
                <a:solidFill>
                  <a:srgbClr val="00CC99"/>
                </a:solidFill>
                <a:latin typeface="Courier Std" panose="02070409020205020404" pitchFamily="49" charset="0"/>
              </a:rPr>
              <a:t>256-bit SHA </a:t>
            </a:r>
            <a:r>
              <a:rPr lang="en-US" b="0" dirty="0"/>
              <a:t>for HMAC functions (AH)</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31</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374905" y="2651760"/>
            <a:ext cx="5669280" cy="348557"/>
          </a:xfrm>
          <a:prstGeom prst="rect">
            <a:avLst/>
          </a:prstGeom>
          <a:ln w="12700">
            <a:solidFill>
              <a:schemeClr val="bg1"/>
            </a:solidFill>
          </a:ln>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TLS_</a:t>
            </a:r>
            <a:r>
              <a:rPr kumimoji="0" lang="en-US" sz="1800" b="1" i="0" u="none" strike="noStrike" kern="1200" cap="none" spc="10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ECDHE</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800" b="1" i="0" u="none" strike="noStrike" kern="1200" cap="none" spc="100" normalizeH="0" baseline="0" noProof="0" dirty="0">
                <a:ln>
                  <a:noFill/>
                </a:ln>
                <a:solidFill>
                  <a:srgbClr val="17406D">
                    <a:lumMod val="40000"/>
                    <a:lumOff val="60000"/>
                  </a:srgbClr>
                </a:solidFill>
                <a:effectLst/>
                <a:uLnTx/>
                <a:uFillTx/>
                <a:latin typeface="Courier New" panose="02070309020205020404" pitchFamily="49" charset="0"/>
                <a:ea typeface="+mn-ea"/>
                <a:cs typeface="Courier New" panose="02070309020205020404" pitchFamily="49" charset="0"/>
              </a:rPr>
              <a:t>RSA</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_WITH_</a:t>
            </a:r>
            <a:r>
              <a:rPr kumimoji="0" lang="en-US" sz="1800" b="1" i="0" u="none" strike="noStrike" kern="1200" cap="none" spc="100" normalizeH="0" baseline="0" noProof="0" dirty="0">
                <a:ln>
                  <a:noFill/>
                </a:ln>
                <a:solidFill>
                  <a:srgbClr val="FF9900"/>
                </a:solidFill>
                <a:effectLst/>
                <a:uLnTx/>
                <a:uFillTx/>
                <a:latin typeface="Courier New" panose="02070309020205020404" pitchFamily="49" charset="0"/>
                <a:ea typeface="+mn-ea"/>
                <a:cs typeface="Courier New" panose="02070309020205020404" pitchFamily="49" charset="0"/>
              </a:rPr>
              <a:t>AES128_GCM</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800" b="1" i="0" u="none" strike="noStrike" kern="1200" cap="none" spc="100" normalizeH="0" baseline="0" noProof="0" dirty="0">
                <a:ln>
                  <a:noFill/>
                </a:ln>
                <a:solidFill>
                  <a:srgbClr val="00CC99"/>
                </a:solidFill>
                <a:effectLst/>
                <a:uLnTx/>
                <a:uFillTx/>
                <a:latin typeface="Courier New" panose="02070309020205020404" pitchFamily="49" charset="0"/>
                <a:ea typeface="+mn-ea"/>
                <a:cs typeface="Courier New" panose="02070309020205020404" pitchFamily="49" charset="0"/>
              </a:rPr>
              <a:t>SHA256</a:t>
            </a:r>
          </a:p>
        </p:txBody>
      </p:sp>
      <p:pic>
        <p:nvPicPr>
          <p:cNvPr id="6" name="Picture 5"/>
          <p:cNvPicPr>
            <a:picLocks noChangeAspect="1"/>
          </p:cNvPicPr>
          <p:nvPr/>
        </p:nvPicPr>
        <p:blipFill>
          <a:blip r:embed="rId2"/>
          <a:stretch>
            <a:fillRect/>
          </a:stretch>
        </p:blipFill>
        <p:spPr>
          <a:xfrm>
            <a:off x="7040880" y="1280160"/>
            <a:ext cx="1728215" cy="1371600"/>
          </a:xfrm>
          <a:prstGeom prst="rect">
            <a:avLst/>
          </a:prstGeom>
        </p:spPr>
      </p:pic>
    </p:spTree>
    <p:extLst>
      <p:ext uri="{BB962C8B-B14F-4D97-AF65-F5344CB8AC3E}">
        <p14:creationId xmlns:p14="http://schemas.microsoft.com/office/powerpoint/2010/main" val="1816255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Secure Socket Layer (SSL) /Transport Layer Security (TLS)</a:t>
            </a:r>
          </a:p>
          <a:p>
            <a:pPr lvl="1"/>
            <a:r>
              <a:rPr lang="en-US" dirty="0"/>
              <a:t>TLS 1.3 </a:t>
            </a:r>
          </a:p>
          <a:p>
            <a:pPr lvl="1"/>
            <a:endParaRPr lang="en-US" dirty="0"/>
          </a:p>
          <a:p>
            <a:pPr lvl="2"/>
            <a:r>
              <a:rPr lang="en-US" sz="1600" b="0" dirty="0"/>
              <a:t>Uses simplified  and shortened cipher suite</a:t>
            </a:r>
          </a:p>
          <a:p>
            <a:pPr lvl="2"/>
            <a:r>
              <a:rPr lang="en-US" sz="1600" b="0" dirty="0"/>
              <a:t>Typical  TLS 1.3 cipher suite appears as follows:</a:t>
            </a:r>
          </a:p>
          <a:p>
            <a:pPr lvl="3"/>
            <a:r>
              <a:rPr lang="en-US" sz="1600" b="0" dirty="0"/>
              <a:t>Only ephemeral key agreement supported in 1.3</a:t>
            </a:r>
          </a:p>
          <a:p>
            <a:pPr lvl="3"/>
            <a:r>
              <a:rPr lang="en-US" sz="1600" b="0" dirty="0"/>
              <a:t>Signature type supplied in the certificate</a:t>
            </a:r>
          </a:p>
          <a:p>
            <a:pPr lvl="3"/>
            <a:r>
              <a:rPr lang="en-US" sz="1600" b="0" dirty="0"/>
              <a:t>Cipher suite only lists bulk encryption key strength and mode of operation (AES_256_GCM)</a:t>
            </a:r>
          </a:p>
          <a:p>
            <a:pPr lvl="3"/>
            <a:r>
              <a:rPr lang="en-US" sz="1600" b="0" dirty="0"/>
              <a:t>Cryptographic hash algorithm (SHA384) used with each new hash key derivation function (HKDF)</a:t>
            </a:r>
          </a:p>
          <a:p>
            <a:pPr lvl="3"/>
            <a:r>
              <a:rPr lang="en-US" sz="1600" b="0" dirty="0"/>
              <a:t>Shared secret established by D-H key agreement used to derive symmetric session key</a:t>
            </a:r>
          </a:p>
          <a:p>
            <a:endParaRPr lang="en-US" dirty="0"/>
          </a:p>
        </p:txBody>
      </p:sp>
      <p:sp>
        <p:nvSpPr>
          <p:cNvPr id="3" name="Title 2"/>
          <p:cNvSpPr>
            <a:spLocks noGrp="1"/>
          </p:cNvSpPr>
          <p:nvPr>
            <p:ph type="title"/>
          </p:nvPr>
        </p:nvSpPr>
        <p:spPr/>
        <p:txBody>
          <a:bodyPr/>
          <a:lstStyle/>
          <a:p>
            <a:r>
              <a:rPr lang="en-US"/>
              <a:t>2.8 Summarize the basics of cryptographic concepts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32</a:t>
            </a:fld>
            <a:endParaRPr lang="en-US" altLang="en-US" noProof="0" dirty="0"/>
          </a:p>
        </p:txBody>
      </p:sp>
      <p:sp>
        <p:nvSpPr>
          <p:cNvPr id="5" name="Rectangle 4"/>
          <p:cNvSpPr/>
          <p:nvPr/>
        </p:nvSpPr>
        <p:spPr>
          <a:xfrm>
            <a:off x="381000" y="1979471"/>
            <a:ext cx="3840480" cy="348557"/>
          </a:xfrm>
          <a:prstGeom prst="rect">
            <a:avLst/>
          </a:prstGeom>
          <a:ln w="12700">
            <a:solidFill>
              <a:schemeClr val="bg1"/>
            </a:solidFill>
          </a:ln>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TLS_</a:t>
            </a:r>
            <a:r>
              <a:rPr kumimoji="0" lang="en-US" sz="1800" b="1" i="0" u="none" strike="noStrike" kern="1200" cap="none" spc="100" normalizeH="0" baseline="0" noProof="0" dirty="0">
                <a:ln>
                  <a:noFill/>
                </a:ln>
                <a:solidFill>
                  <a:srgbClr val="FF9900"/>
                </a:solidFill>
                <a:effectLst/>
                <a:uLnTx/>
                <a:uFillTx/>
                <a:latin typeface="Courier New" panose="02070309020205020404" pitchFamily="49" charset="0"/>
                <a:ea typeface="+mn-ea"/>
                <a:cs typeface="Courier New" panose="02070309020205020404" pitchFamily="49" charset="0"/>
              </a:rPr>
              <a:t>AES_256_GCM</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a:t>
            </a:r>
            <a:r>
              <a:rPr kumimoji="0" lang="en-US" sz="1800" b="1" i="0" u="none" strike="noStrike" kern="1200" cap="none" spc="100" normalizeH="0" baseline="0" noProof="0" dirty="0">
                <a:ln>
                  <a:noFill/>
                </a:ln>
                <a:solidFill>
                  <a:srgbClr val="00CC99"/>
                </a:solidFill>
                <a:effectLst/>
                <a:uLnTx/>
                <a:uFillTx/>
                <a:latin typeface="Courier New" panose="02070309020205020404" pitchFamily="49" charset="0"/>
                <a:ea typeface="+mn-ea"/>
                <a:cs typeface="Courier New" panose="02070309020205020404" pitchFamily="49" charset="0"/>
              </a:rPr>
              <a:t>SHA384</a:t>
            </a:r>
          </a:p>
        </p:txBody>
      </p:sp>
      <p:pic>
        <p:nvPicPr>
          <p:cNvPr id="9" name="Picture 8"/>
          <p:cNvPicPr>
            <a:picLocks noChangeAspect="1"/>
          </p:cNvPicPr>
          <p:nvPr/>
        </p:nvPicPr>
        <p:blipFill>
          <a:blip r:embed="rId2"/>
          <a:stretch>
            <a:fillRect/>
          </a:stretch>
        </p:blipFill>
        <p:spPr>
          <a:xfrm>
            <a:off x="7040880" y="1280160"/>
            <a:ext cx="1728215" cy="1371600"/>
          </a:xfrm>
          <a:prstGeom prst="rect">
            <a:avLst/>
          </a:prstGeom>
        </p:spPr>
      </p:pic>
    </p:spTree>
    <p:extLst>
      <p:ext uri="{BB962C8B-B14F-4D97-AF65-F5344CB8AC3E}">
        <p14:creationId xmlns:p14="http://schemas.microsoft.com/office/powerpoint/2010/main" val="2023549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Secure Socket Layer (SSL) /Transport Layer Security (TLS)</a:t>
            </a:r>
          </a:p>
          <a:p>
            <a:pPr lvl="1"/>
            <a:r>
              <a:rPr lang="en-US" sz="1800" dirty="0"/>
              <a:t>SSL/TLS Handshake</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33</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80037"/>
            <a:ext cx="685800" cy="457200"/>
          </a:xfrm>
          <a:prstGeom prst="rect">
            <a:avLst/>
          </a:prstGeom>
        </p:spPr>
      </p:pic>
      <p:sp>
        <p:nvSpPr>
          <p:cNvPr id="9" name="Right Arrow 8"/>
          <p:cNvSpPr/>
          <p:nvPr/>
        </p:nvSpPr>
        <p:spPr bwMode="auto">
          <a:xfrm flipH="1">
            <a:off x="1220623" y="4132399"/>
            <a:ext cx="4371033" cy="4572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r" defTabSz="914400" rtl="0" eaLnBrk="1" fontAlgn="auto" latinLnBrk="0" hangingPunct="1">
              <a:lnSpc>
                <a:spcPct val="100000"/>
              </a:lnSpc>
              <a:spcBef>
                <a:spcPts val="0"/>
              </a:spcBef>
              <a:spcAft>
                <a:spcPts val="0"/>
              </a:spcAft>
              <a:buClr>
                <a:prstClr val="white"/>
              </a:buClr>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TLS/SSL certificate &amp; public key sent back</a:t>
            </a:r>
          </a:p>
        </p:txBody>
      </p:sp>
      <p:sp>
        <p:nvSpPr>
          <p:cNvPr id="10" name="Right Arrow 9"/>
          <p:cNvSpPr/>
          <p:nvPr/>
        </p:nvSpPr>
        <p:spPr bwMode="auto">
          <a:xfrm rot="10800000" flipH="1" flipV="1">
            <a:off x="1246855" y="3368531"/>
            <a:ext cx="4371033" cy="4572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914400" rtl="0" eaLnBrk="1" fontAlgn="auto" latinLnBrk="0" hangingPunct="1">
              <a:lnSpc>
                <a:spcPct val="100000"/>
              </a:lnSpc>
              <a:spcBef>
                <a:spcPts val="0"/>
              </a:spcBef>
              <a:spcAft>
                <a:spcPts val="0"/>
              </a:spcAft>
              <a:buClr>
                <a:prstClr val="white"/>
              </a:buClr>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Client request SSL/TLS Session</a:t>
            </a:r>
          </a:p>
        </p:txBody>
      </p:sp>
      <p:pic>
        <p:nvPicPr>
          <p:cNvPr id="12" name="Picture 11"/>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114800"/>
            <a:ext cx="685800" cy="457200"/>
          </a:xfrm>
          <a:prstGeom prst="rect">
            <a:avLst/>
          </a:prstGeom>
        </p:spPr>
      </p:pic>
      <p:sp>
        <p:nvSpPr>
          <p:cNvPr id="14" name="Can 13"/>
          <p:cNvSpPr/>
          <p:nvPr/>
        </p:nvSpPr>
        <p:spPr bwMode="auto">
          <a:xfrm rot="16200000" flipH="1" flipV="1">
            <a:off x="3112332" y="2862875"/>
            <a:ext cx="640080" cy="4405801"/>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12700">
            <a:solidFill>
              <a:schemeClr val="tx2">
                <a:lumMod val="40000"/>
                <a:lumOff val="60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lIns="0" tIns="0" rIns="365760" bIns="0" rtlCol="0" anchor="t" anchorCtr="1"/>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Session Key </a:t>
            </a:r>
            <a:r>
              <a:rPr kumimoji="0" lang="en-US" sz="11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encrypted with web server </a:t>
            </a:r>
            <a:r>
              <a:rPr kumimoji="0" lang="en-US" sz="1100" b="1" i="0" u="none" strike="noStrike" kern="1200" cap="none" spc="0" normalizeH="0" baseline="0" noProof="0" dirty="0">
                <a:ln>
                  <a:noFill/>
                </a:ln>
                <a:solidFill>
                  <a:srgbClr val="17406D">
                    <a:lumMod val="40000"/>
                    <a:lumOff val="60000"/>
                  </a:srgbClr>
                </a:solidFill>
                <a:effectLst/>
                <a:uLnTx/>
                <a:uFillTx/>
                <a:latin typeface="Calibri" panose="020F0502020204030204" pitchFamily="34" charset="0"/>
                <a:ea typeface="+mn-ea"/>
                <a:cs typeface="Calibri" panose="020F0502020204030204" pitchFamily="34" charset="0"/>
              </a:rPr>
              <a:t>public key (RSA) </a:t>
            </a:r>
          </a:p>
        </p:txBody>
      </p:sp>
      <p:sp>
        <p:nvSpPr>
          <p:cNvPr id="15" name="Right Arrow 14"/>
          <p:cNvSpPr/>
          <p:nvPr/>
        </p:nvSpPr>
        <p:spPr bwMode="auto">
          <a:xfrm>
            <a:off x="1234440" y="4837176"/>
            <a:ext cx="4366064" cy="457200"/>
          </a:xfrm>
          <a:prstGeom prst="rightArrow">
            <a:avLst>
              <a:gd name="adj1" fmla="val 50000"/>
              <a:gd name="adj2" fmla="val 45294"/>
            </a:avLst>
          </a:prstGeom>
          <a:blipFill>
            <a:blip r:embed="rId3">
              <a:alphaModFix amt="30000"/>
            </a:blip>
            <a:stretch>
              <a:fillRect/>
            </a:stretch>
          </a:blipFill>
          <a:ln w="12700">
            <a:solidFill>
              <a:srgbClr val="FFCC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Calibri" panose="020F0502020204030204" pitchFamily="34" charset="0"/>
                <a:ea typeface="+mn-ea"/>
                <a:cs typeface="Calibri" panose="020F0502020204030204" pitchFamily="34" charset="0"/>
              </a:rPr>
              <a:t> </a:t>
            </a: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Encrypted session key sent to server:</a:t>
            </a:r>
            <a:r>
              <a:rPr kumimoji="0" lang="en-US" sz="1200" b="1" i="0" u="none" strike="noStrike" kern="1200" cap="none" spc="0" normalizeH="0" baseline="0" noProof="0" dirty="0">
                <a:ln>
                  <a:noFill/>
                </a:ln>
                <a:solidFill>
                  <a:srgbClr val="FFCC00"/>
                </a:solidFill>
                <a:effectLst/>
                <a:uLnTx/>
                <a:uFillTx/>
                <a:latin typeface="Calibri" panose="020F0502020204030204" pitchFamily="34" charset="0"/>
                <a:ea typeface="+mn-ea"/>
                <a:cs typeface="Calibri" panose="020F0502020204030204" pitchFamily="34" charset="0"/>
              </a:rPr>
              <a:t> Client creates session key </a:t>
            </a:r>
            <a:endPar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18" name="Picture 17"/>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846320"/>
            <a:ext cx="685800" cy="457200"/>
          </a:xfrm>
          <a:prstGeom prst="rect">
            <a:avLst/>
          </a:prstGeom>
        </p:spPr>
      </p:pic>
      <p:sp>
        <p:nvSpPr>
          <p:cNvPr id="19" name="Rectangle 18"/>
          <p:cNvSpPr/>
          <p:nvPr/>
        </p:nvSpPr>
        <p:spPr bwMode="auto">
          <a:xfrm>
            <a:off x="6408587" y="4428865"/>
            <a:ext cx="2369652" cy="1638104"/>
          </a:xfrm>
          <a:prstGeom prst="rect">
            <a:avLst/>
          </a:prstGeom>
          <a:no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82880" marR="0" lvl="0" indent="-182880" algn="l" defTabSz="914400" rtl="0" eaLnBrk="1" fontAlgn="auto" latinLnBrk="0" hangingPunct="1">
              <a:lnSpc>
                <a:spcPct val="100000"/>
              </a:lnSpc>
              <a:spcBef>
                <a:spcPts val="600"/>
              </a:spcBef>
              <a:spcAft>
                <a:spcPts val="600"/>
              </a:spcAft>
              <a:buClr>
                <a:srgbClr val="17406D">
                  <a:lumMod val="40000"/>
                  <a:lumOff val="60000"/>
                </a:srgbClr>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Pre-master key decrypted using private key</a:t>
            </a:r>
          </a:p>
          <a:p>
            <a:pPr marL="365760" marR="0" lvl="0" indent="-182880" algn="l" defTabSz="914400" rtl="0" eaLnBrk="1" fontAlgn="auto" latinLnBrk="0" hangingPunct="1">
              <a:lnSpc>
                <a:spcPct val="100000"/>
              </a:lnSpc>
              <a:spcBef>
                <a:spcPts val="600"/>
              </a:spcBef>
              <a:spcAft>
                <a:spcPts val="600"/>
              </a:spcAft>
              <a:buClr>
                <a:srgbClr val="17406D">
                  <a:lumMod val="40000"/>
                  <a:lumOff val="60000"/>
                </a:srgbClr>
              </a:buClr>
              <a:buSzTx/>
              <a:buFont typeface="Calibri" panose="020F0502020204030204" pitchFamily="34" charset="0"/>
              <a:buChar char="–"/>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This is the server Public key decrypted with the servers Private key </a:t>
            </a:r>
          </a:p>
          <a:p>
            <a:pPr marL="365760" marR="0" lvl="0" indent="-182880" algn="l" defTabSz="914400" rtl="0" eaLnBrk="1" fontAlgn="auto" latinLnBrk="0" hangingPunct="1">
              <a:lnSpc>
                <a:spcPct val="100000"/>
              </a:lnSpc>
              <a:spcBef>
                <a:spcPts val="600"/>
              </a:spcBef>
              <a:spcAft>
                <a:spcPts val="600"/>
              </a:spcAft>
              <a:buClr>
                <a:srgbClr val="17406D">
                  <a:lumMod val="40000"/>
                  <a:lumOff val="60000"/>
                </a:srgbClr>
              </a:buClr>
              <a:buSzTx/>
              <a:buFont typeface="Calibri" panose="020F0502020204030204" pitchFamily="34" charset="0"/>
              <a:buChar char="–"/>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Session key is also decrypted</a:t>
            </a:r>
          </a:p>
        </p:txBody>
      </p:sp>
      <p:pic>
        <p:nvPicPr>
          <p:cNvPr id="21" name="Picture 20"/>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77840"/>
            <a:ext cx="685800" cy="457200"/>
          </a:xfrm>
          <a:prstGeom prst="rect">
            <a:avLst/>
          </a:prstGeom>
        </p:spPr>
      </p:pic>
      <p:sp>
        <p:nvSpPr>
          <p:cNvPr id="22" name="Left-Right Arrow 21"/>
          <p:cNvSpPr/>
          <p:nvPr/>
        </p:nvSpPr>
        <p:spPr bwMode="auto">
          <a:xfrm>
            <a:off x="1229471" y="5614652"/>
            <a:ext cx="4371033" cy="457200"/>
          </a:xfrm>
          <a:prstGeom prst="leftRightArrow">
            <a:avLst/>
          </a:prstGeom>
          <a:solidFill>
            <a:srgbClr val="FFCC00">
              <a:alpha val="30000"/>
            </a:srgbClr>
          </a:solidFill>
          <a:ln w="12700">
            <a:solidFill>
              <a:srgbClr val="FFC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Session encrypted with symmetric session key</a:t>
            </a:r>
          </a:p>
        </p:txBody>
      </p:sp>
      <p:sp>
        <p:nvSpPr>
          <p:cNvPr id="23" name="Rectangle 22"/>
          <p:cNvSpPr/>
          <p:nvPr/>
        </p:nvSpPr>
        <p:spPr>
          <a:xfrm>
            <a:off x="606072" y="2131985"/>
            <a:ext cx="5669280" cy="348557"/>
          </a:xfrm>
          <a:prstGeom prst="rect">
            <a:avLst/>
          </a:prstGeom>
          <a:ln w="12700">
            <a:solidFill>
              <a:schemeClr val="bg1"/>
            </a:solidFill>
          </a:ln>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TLS_</a:t>
            </a:r>
            <a:r>
              <a:rPr kumimoji="0" lang="en-US" sz="1800" b="1" i="0" u="none" strike="noStrike" kern="1200" cap="none" spc="100" normalizeH="0" baseline="0" noProof="0" dirty="0">
                <a:ln>
                  <a:noFill/>
                </a:ln>
                <a:solidFill>
                  <a:srgbClr val="17406D">
                    <a:lumMod val="40000"/>
                    <a:lumOff val="60000"/>
                  </a:srgbClr>
                </a:solidFill>
                <a:effectLst/>
                <a:uLnTx/>
                <a:uFillTx/>
                <a:latin typeface="Courier New" panose="02070309020205020404" pitchFamily="49" charset="0"/>
                <a:ea typeface="+mn-ea"/>
                <a:cs typeface="Courier New" panose="02070309020205020404" pitchFamily="49" charset="0"/>
              </a:rPr>
              <a:t>ECDHE_RSA</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_WITH_</a:t>
            </a:r>
            <a:r>
              <a:rPr kumimoji="0" lang="en-US" sz="1800" b="1" i="0" u="none" strike="noStrike" kern="1200" cap="none" spc="100" normalizeH="0" baseline="0" noProof="0" dirty="0">
                <a:ln>
                  <a:noFill/>
                </a:ln>
                <a:solidFill>
                  <a:srgbClr val="FF9900"/>
                </a:solidFill>
                <a:effectLst/>
                <a:uLnTx/>
                <a:uFillTx/>
                <a:latin typeface="Courier New" panose="02070309020205020404" pitchFamily="49" charset="0"/>
                <a:ea typeface="+mn-ea"/>
                <a:cs typeface="Courier New" panose="02070309020205020404" pitchFamily="49" charset="0"/>
              </a:rPr>
              <a:t>AES128_GCM</a:t>
            </a:r>
            <a:r>
              <a:rPr kumimoji="0" lang="en-US" sz="1800" b="1" i="0" u="none" strike="noStrike" kern="1200" cap="none" spc="10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_SHA256</a:t>
            </a:r>
          </a:p>
        </p:txBody>
      </p:sp>
      <p:sp>
        <p:nvSpPr>
          <p:cNvPr id="26" name="Rectangle 25"/>
          <p:cNvSpPr/>
          <p:nvPr/>
        </p:nvSpPr>
        <p:spPr>
          <a:xfrm>
            <a:off x="1230656" y="2821614"/>
            <a:ext cx="1992463" cy="461665"/>
          </a:xfrm>
          <a:prstGeom prst="rect">
            <a:avLst/>
          </a:prstGeom>
          <a:ln w="127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7406D">
                  <a:lumMod val="40000"/>
                  <a:lumOff val="60000"/>
                </a:srgbClr>
              </a:buClr>
              <a:buSzTx/>
              <a:buFontTx/>
              <a:buNone/>
              <a:tabLst/>
              <a:defRPr/>
            </a:pPr>
            <a:r>
              <a:rPr kumimoji="0" lang="en-US" sz="1200" b="1" i="0" u="none" strike="noStrike" kern="1200" cap="none" spc="0" normalizeH="0" baseline="0" noProof="0" dirty="0">
                <a:ln>
                  <a:noFill/>
                </a:ln>
                <a:solidFill>
                  <a:srgbClr val="17406D">
                    <a:lumMod val="40000"/>
                    <a:lumOff val="60000"/>
                  </a:srgbClr>
                </a:solidFill>
                <a:effectLst/>
                <a:uLnTx/>
                <a:uFillTx/>
                <a:latin typeface="Courier New" panose="02070309020205020404" pitchFamily="49" charset="0"/>
                <a:ea typeface="+mn-ea"/>
                <a:cs typeface="Courier New" panose="02070309020205020404" pitchFamily="49" charset="0"/>
              </a:rPr>
              <a:t>ECDHE</a:t>
            </a:r>
            <a:r>
              <a:rPr kumimoji="0" lang="en-US" sz="1200" b="1" i="0" u="none" strike="noStrike" kern="1200" cap="none" spc="0" normalizeH="0" baseline="0" noProof="0" dirty="0">
                <a:ln>
                  <a:noFill/>
                </a:ln>
                <a:solidFill>
                  <a:srgbClr val="17406D">
                    <a:lumMod val="40000"/>
                    <a:lumOff val="60000"/>
                  </a:srgbClr>
                </a:solidFill>
                <a:effectLst/>
                <a:uLnTx/>
                <a:uFillTx/>
                <a:latin typeface="Calibri" panose="020F0502020204030204" pitchFamily="34" charset="0"/>
                <a:ea typeface="+mn-ea"/>
                <a:cs typeface="Calibri" panose="020F0502020204030204" pitchFamily="34" charset="0"/>
              </a:rPr>
              <a:t> - </a:t>
            </a: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Key Exchange</a:t>
            </a:r>
          </a:p>
          <a:p>
            <a:pPr marL="0" marR="0" lvl="0" indent="0" algn="l" defTabSz="914400" rtl="0" eaLnBrk="1" fontAlgn="auto" latinLnBrk="0" hangingPunct="1">
              <a:lnSpc>
                <a:spcPct val="100000"/>
              </a:lnSpc>
              <a:spcBef>
                <a:spcPts val="0"/>
              </a:spcBef>
              <a:spcAft>
                <a:spcPts val="0"/>
              </a:spcAft>
              <a:buClr>
                <a:srgbClr val="17406D">
                  <a:lumMod val="40000"/>
                  <a:lumOff val="60000"/>
                </a:srgbClr>
              </a:buClr>
              <a:buSzTx/>
              <a:buFontTx/>
              <a:buNone/>
              <a:tabLst/>
              <a:defRPr/>
            </a:pPr>
            <a:r>
              <a:rPr kumimoji="0" lang="en-US" sz="1200" b="1" i="0" u="none" strike="noStrike" kern="1200" cap="none" spc="0" normalizeH="0" baseline="0" noProof="0" dirty="0">
                <a:ln>
                  <a:noFill/>
                </a:ln>
                <a:solidFill>
                  <a:srgbClr val="17406D">
                    <a:lumMod val="40000"/>
                    <a:lumOff val="60000"/>
                  </a:srgbClr>
                </a:solidFill>
                <a:effectLst/>
                <a:uLnTx/>
                <a:uFillTx/>
                <a:latin typeface="Courier New" panose="02070309020205020404" pitchFamily="49" charset="0"/>
                <a:ea typeface="+mn-ea"/>
                <a:cs typeface="Courier New" panose="02070309020205020404" pitchFamily="49" charset="0"/>
              </a:rPr>
              <a:t>RSA</a:t>
            </a:r>
            <a:r>
              <a:rPr kumimoji="0" lang="en-US" sz="1200" b="1" i="0" u="none" strike="noStrike" kern="1200" cap="none" spc="0" normalizeH="0" baseline="0" noProof="0" dirty="0">
                <a:ln>
                  <a:noFill/>
                </a:ln>
                <a:solidFill>
                  <a:srgbClr val="17406D">
                    <a:lumMod val="40000"/>
                    <a:lumOff val="60000"/>
                  </a:srgbClr>
                </a:solidFill>
                <a:effectLst/>
                <a:uLnTx/>
                <a:uFillTx/>
                <a:latin typeface="Calibri" panose="020F0502020204030204" pitchFamily="34" charset="0"/>
                <a:ea typeface="+mn-ea"/>
                <a:cs typeface="Calibri" panose="020F0502020204030204" pitchFamily="34" charset="0"/>
              </a:rPr>
              <a:t> - </a:t>
            </a: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Web Server Public Key </a:t>
            </a:r>
          </a:p>
        </p:txBody>
      </p:sp>
      <p:sp>
        <p:nvSpPr>
          <p:cNvPr id="27" name="Rectangle 26"/>
          <p:cNvSpPr/>
          <p:nvPr/>
        </p:nvSpPr>
        <p:spPr>
          <a:xfrm>
            <a:off x="3494267" y="2805816"/>
            <a:ext cx="2007922" cy="276999"/>
          </a:xfrm>
          <a:prstGeom prst="rect">
            <a:avLst/>
          </a:prstGeom>
          <a:ln w="12700">
            <a:solidFill>
              <a:schemeClr val="bg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
                <a:srgbClr val="17406D">
                  <a:lumMod val="40000"/>
                  <a:lumOff val="60000"/>
                </a:srgbClr>
              </a:buClr>
              <a:buSzTx/>
              <a:buFontTx/>
              <a:buNone/>
              <a:tabLst/>
              <a:defRPr/>
            </a:pPr>
            <a:r>
              <a:rPr kumimoji="0" lang="en-US" sz="1200" b="1" i="0" u="none" strike="noStrike" kern="1200" cap="none" spc="0" normalizeH="0" baseline="0" noProof="0" dirty="0">
                <a:ln>
                  <a:noFill/>
                </a:ln>
                <a:solidFill>
                  <a:srgbClr val="FF9900"/>
                </a:solidFill>
                <a:effectLst/>
                <a:uLnTx/>
                <a:uFillTx/>
                <a:latin typeface="Courier New" panose="02070309020205020404" pitchFamily="49" charset="0"/>
                <a:ea typeface="+mn-ea"/>
                <a:cs typeface="Courier New" panose="02070309020205020404" pitchFamily="49" charset="0"/>
              </a:rPr>
              <a:t>AES128_GCM</a:t>
            </a:r>
            <a:r>
              <a:rPr kumimoji="0" lang="en-US" sz="1200" b="1" i="0" u="none" strike="noStrike" kern="1200" cap="none" spc="0" normalizeH="0" baseline="0" noProof="0" dirty="0">
                <a:ln>
                  <a:noFill/>
                </a:ln>
                <a:solidFill>
                  <a:srgbClr val="FF9900"/>
                </a:solidFill>
                <a:effectLst/>
                <a:uLnTx/>
                <a:uFillTx/>
                <a:latin typeface="Calibri" panose="020F0502020204030204" pitchFamily="34" charset="0"/>
                <a:ea typeface="+mn-ea"/>
                <a:cs typeface="Calibri" panose="020F0502020204030204" pitchFamily="34" charset="0"/>
              </a:rPr>
              <a:t> - </a:t>
            </a: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Session Key </a:t>
            </a:r>
          </a:p>
        </p:txBody>
      </p:sp>
      <p:cxnSp>
        <p:nvCxnSpPr>
          <p:cNvPr id="28" name="Straight Arrow Connector 37"/>
          <p:cNvCxnSpPr>
            <a:endCxn id="26" idx="0"/>
          </p:cNvCxnSpPr>
          <p:nvPr/>
        </p:nvCxnSpPr>
        <p:spPr>
          <a:xfrm>
            <a:off x="2224922" y="2435499"/>
            <a:ext cx="1966" cy="386115"/>
          </a:xfrm>
          <a:prstGeom prst="straightConnector1">
            <a:avLst/>
          </a:prstGeom>
          <a:ln w="28575">
            <a:solidFill>
              <a:schemeClr val="tx2">
                <a:lumMod val="40000"/>
                <a:lumOff val="60000"/>
              </a:schemeClr>
            </a:solidFill>
            <a:prstDash val="solid"/>
            <a:headEnd type="triangle" w="med" len="med"/>
            <a:tailEnd type="none" w="med" len="med"/>
          </a:ln>
          <a:effectLst>
            <a:outerShdw blurRad="50800" dist="762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2" name="Straight Arrow Connector 37"/>
          <p:cNvCxnSpPr>
            <a:endCxn id="27" idx="0"/>
          </p:cNvCxnSpPr>
          <p:nvPr/>
        </p:nvCxnSpPr>
        <p:spPr>
          <a:xfrm>
            <a:off x="4498228" y="2405408"/>
            <a:ext cx="0" cy="400408"/>
          </a:xfrm>
          <a:prstGeom prst="straightConnector1">
            <a:avLst/>
          </a:prstGeom>
          <a:ln w="28575">
            <a:solidFill>
              <a:srgbClr val="FF9900"/>
            </a:solidFill>
            <a:prstDash val="solid"/>
            <a:headEnd type="triangle" w="med" len="med"/>
            <a:tailEnd type="none" w="med" len="med"/>
          </a:ln>
          <a:effectLst>
            <a:outerShdw blurRad="50800" dist="762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a:stretch>
            <a:fillRect/>
          </a:stretch>
        </p:blipFill>
        <p:spPr>
          <a:xfrm>
            <a:off x="1891183" y="4171268"/>
            <a:ext cx="731520" cy="394706"/>
          </a:xfrm>
          <a:prstGeom prst="rect">
            <a:avLst/>
          </a:prstGeom>
          <a:effectLst>
            <a:outerShdw blurRad="50800" dist="50800" dir="5400000" rotWithShape="0">
              <a:prstClr val="black">
                <a:alpha val="70000"/>
              </a:prstClr>
            </a:outerShdw>
          </a:effectLst>
        </p:spPr>
      </p:pic>
      <p:pic>
        <p:nvPicPr>
          <p:cNvPr id="31" name="Picture 30"/>
          <p:cNvPicPr>
            <a:picLocks noChangeAspect="1"/>
          </p:cNvPicPr>
          <p:nvPr/>
        </p:nvPicPr>
        <p:blipFill>
          <a:blip r:embed="rId5"/>
          <a:stretch>
            <a:fillRect/>
          </a:stretch>
        </p:blipFill>
        <p:spPr>
          <a:xfrm>
            <a:off x="5760720" y="3288597"/>
            <a:ext cx="502582" cy="640080"/>
          </a:xfrm>
          <a:prstGeom prst="rect">
            <a:avLst/>
          </a:prstGeom>
        </p:spPr>
      </p:pic>
      <p:pic>
        <p:nvPicPr>
          <p:cNvPr id="34" name="Picture 33"/>
          <p:cNvPicPr>
            <a:picLocks noChangeAspect="1"/>
          </p:cNvPicPr>
          <p:nvPr/>
        </p:nvPicPr>
        <p:blipFill>
          <a:blip r:embed="rId5"/>
          <a:stretch>
            <a:fillRect/>
          </a:stretch>
        </p:blipFill>
        <p:spPr>
          <a:xfrm>
            <a:off x="5758206" y="4023360"/>
            <a:ext cx="502582" cy="640080"/>
          </a:xfrm>
          <a:prstGeom prst="rect">
            <a:avLst/>
          </a:prstGeom>
        </p:spPr>
      </p:pic>
      <p:pic>
        <p:nvPicPr>
          <p:cNvPr id="39" name="Picture 38"/>
          <p:cNvPicPr>
            <a:picLocks noChangeAspect="1"/>
          </p:cNvPicPr>
          <p:nvPr/>
        </p:nvPicPr>
        <p:blipFill>
          <a:blip r:embed="rId5"/>
          <a:stretch>
            <a:fillRect/>
          </a:stretch>
        </p:blipFill>
        <p:spPr>
          <a:xfrm>
            <a:off x="5760720" y="4754880"/>
            <a:ext cx="502582" cy="640080"/>
          </a:xfrm>
          <a:prstGeom prst="rect">
            <a:avLst/>
          </a:prstGeom>
        </p:spPr>
      </p:pic>
      <p:pic>
        <p:nvPicPr>
          <p:cNvPr id="41" name="Picture 40"/>
          <p:cNvPicPr>
            <a:picLocks noChangeAspect="1"/>
          </p:cNvPicPr>
          <p:nvPr/>
        </p:nvPicPr>
        <p:blipFill>
          <a:blip r:embed="rId5"/>
          <a:stretch>
            <a:fillRect/>
          </a:stretch>
        </p:blipFill>
        <p:spPr>
          <a:xfrm>
            <a:off x="5760720" y="5486400"/>
            <a:ext cx="502582" cy="640080"/>
          </a:xfrm>
          <a:prstGeom prst="rect">
            <a:avLst/>
          </a:prstGeom>
        </p:spPr>
      </p:pic>
      <p:pic>
        <p:nvPicPr>
          <p:cNvPr id="42" name="Picture 41"/>
          <p:cNvPicPr>
            <a:picLocks noChangeAspect="1"/>
          </p:cNvPicPr>
          <p:nvPr/>
        </p:nvPicPr>
        <p:blipFill>
          <a:blip r:embed="rId6"/>
          <a:stretch>
            <a:fillRect/>
          </a:stretch>
        </p:blipFill>
        <p:spPr>
          <a:xfrm>
            <a:off x="7040880" y="1280160"/>
            <a:ext cx="1728215" cy="1371600"/>
          </a:xfrm>
          <a:prstGeom prst="rect">
            <a:avLst/>
          </a:prstGeom>
        </p:spPr>
      </p:pic>
    </p:spTree>
    <p:extLst>
      <p:ext uri="{BB962C8B-B14F-4D97-AF65-F5344CB8AC3E}">
        <p14:creationId xmlns:p14="http://schemas.microsoft.com/office/powerpoint/2010/main" val="3751563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34</a:t>
            </a:fld>
            <a:endParaRPr lang="en-US" altLang="en-US" dirty="0">
              <a:solidFill>
                <a:prstClr val="white"/>
              </a:solidFill>
            </a:endParaRPr>
          </a:p>
        </p:txBody>
      </p:sp>
      <p:sp>
        <p:nvSpPr>
          <p:cNvPr id="5" name="Content Placeholder 1"/>
          <p:cNvSpPr>
            <a:spLocks noGrp="1"/>
          </p:cNvSpPr>
          <p:nvPr>
            <p:ph sz="half" idx="1"/>
          </p:nvPr>
        </p:nvSpPr>
        <p:spPr>
          <a:xfrm>
            <a:off x="381000" y="1066800"/>
            <a:ext cx="8382000" cy="5334000"/>
          </a:xfrm>
        </p:spPr>
        <p:txBody>
          <a:bodyPr/>
          <a:lstStyle/>
          <a:p>
            <a:r>
              <a:rPr lang="en-US" dirty="0"/>
              <a:t>Web Browsing Protocols</a:t>
            </a:r>
          </a:p>
          <a:p>
            <a:pPr lvl="1"/>
            <a:r>
              <a:rPr lang="en-US" dirty="0"/>
              <a:t>Hypertext Transport Protocol (HTTP) </a:t>
            </a:r>
          </a:p>
          <a:p>
            <a:pPr lvl="2"/>
            <a:r>
              <a:rPr lang="en-US" b="0" dirty="0"/>
              <a:t>tcp/80</a:t>
            </a:r>
          </a:p>
          <a:p>
            <a:pPr lvl="2"/>
            <a:r>
              <a:rPr lang="en-US" b="0" dirty="0"/>
              <a:t>Unsecure </a:t>
            </a:r>
          </a:p>
          <a:p>
            <a:pPr lvl="2"/>
            <a:r>
              <a:rPr lang="en-US" b="0" dirty="0"/>
              <a:t>Enables clients (typically web browsers to request recourses from an HTTP from an HTTP server.</a:t>
            </a:r>
          </a:p>
          <a:p>
            <a:pPr lvl="3">
              <a:buClr>
                <a:srgbClr val="17406D">
                  <a:lumMod val="40000"/>
                  <a:lumOff val="60000"/>
                </a:srgbClr>
              </a:buClr>
            </a:pPr>
            <a:r>
              <a:rPr lang="en-US" sz="1600" b="0" dirty="0">
                <a:solidFill>
                  <a:srgbClr val="FF0000"/>
                </a:solidFill>
              </a:rPr>
              <a:t>GET:</a:t>
            </a:r>
            <a:r>
              <a:rPr lang="en-US" sz="1600" b="0" dirty="0">
                <a:solidFill>
                  <a:prstClr val="white"/>
                </a:solidFill>
              </a:rPr>
              <a:t> Something is retrieved </a:t>
            </a:r>
            <a:r>
              <a:rPr lang="en-US" sz="1600" dirty="0">
                <a:solidFill>
                  <a:prstClr val="white"/>
                </a:solidFill>
              </a:rPr>
              <a:t>FROM</a:t>
            </a:r>
            <a:r>
              <a:rPr lang="en-US" sz="1600" b="0" dirty="0">
                <a:solidFill>
                  <a:prstClr val="white"/>
                </a:solidFill>
              </a:rPr>
              <a:t> a server.</a:t>
            </a:r>
          </a:p>
          <a:p>
            <a:pPr lvl="3">
              <a:buClr>
                <a:srgbClr val="17406D">
                  <a:lumMod val="40000"/>
                  <a:lumOff val="60000"/>
                </a:srgbClr>
              </a:buClr>
            </a:pPr>
            <a:r>
              <a:rPr lang="en-US" sz="1600" b="0" dirty="0">
                <a:solidFill>
                  <a:schemeClr val="accent1"/>
                </a:solidFill>
              </a:rPr>
              <a:t>POST:</a:t>
            </a:r>
            <a:r>
              <a:rPr lang="en-US" sz="1600" b="0" dirty="0">
                <a:solidFill>
                  <a:prstClr val="white"/>
                </a:solidFill>
              </a:rPr>
              <a:t> Something is sent </a:t>
            </a:r>
            <a:r>
              <a:rPr lang="en-US" sz="1600" dirty="0">
                <a:solidFill>
                  <a:prstClr val="white"/>
                </a:solidFill>
              </a:rPr>
              <a:t>TO</a:t>
            </a:r>
            <a:r>
              <a:rPr lang="en-US" sz="1600" b="0" dirty="0">
                <a:solidFill>
                  <a:prstClr val="white"/>
                </a:solidFill>
              </a:rPr>
              <a:t> a server..</a:t>
            </a:r>
          </a:p>
          <a:p>
            <a:pPr lvl="2"/>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284814000"/>
              </p:ext>
            </p:extLst>
          </p:nvPr>
        </p:nvGraphicFramePr>
        <p:xfrm>
          <a:off x="729043" y="4631997"/>
          <a:ext cx="7685913" cy="1463040"/>
        </p:xfrm>
        <a:graphic>
          <a:graphicData uri="http://schemas.openxmlformats.org/drawingml/2006/table">
            <a:tbl>
              <a:tblPr firstRow="1" bandRow="1">
                <a:tableStyleId>{5C22544A-7EE6-4342-B048-85BDC9FD1C3A}</a:tableStyleId>
              </a:tblPr>
              <a:tblGrid>
                <a:gridCol w="897255">
                  <a:extLst>
                    <a:ext uri="{9D8B030D-6E8A-4147-A177-3AD203B41FA5}">
                      <a16:colId xmlns:a16="http://schemas.microsoft.com/office/drawing/2014/main" val="3661094037"/>
                    </a:ext>
                  </a:extLst>
                </a:gridCol>
                <a:gridCol w="1135380">
                  <a:extLst>
                    <a:ext uri="{9D8B030D-6E8A-4147-A177-3AD203B41FA5}">
                      <a16:colId xmlns:a16="http://schemas.microsoft.com/office/drawing/2014/main" val="4000999687"/>
                    </a:ext>
                  </a:extLst>
                </a:gridCol>
                <a:gridCol w="897255">
                  <a:extLst>
                    <a:ext uri="{9D8B030D-6E8A-4147-A177-3AD203B41FA5}">
                      <a16:colId xmlns:a16="http://schemas.microsoft.com/office/drawing/2014/main" val="571088060"/>
                    </a:ext>
                  </a:extLst>
                </a:gridCol>
                <a:gridCol w="1373505">
                  <a:extLst>
                    <a:ext uri="{9D8B030D-6E8A-4147-A177-3AD203B41FA5}">
                      <a16:colId xmlns:a16="http://schemas.microsoft.com/office/drawing/2014/main" val="1701566391"/>
                    </a:ext>
                  </a:extLst>
                </a:gridCol>
                <a:gridCol w="1032383">
                  <a:extLst>
                    <a:ext uri="{9D8B030D-6E8A-4147-A177-3AD203B41FA5}">
                      <a16:colId xmlns:a16="http://schemas.microsoft.com/office/drawing/2014/main" val="3701700698"/>
                    </a:ext>
                  </a:extLst>
                </a:gridCol>
                <a:gridCol w="1214755">
                  <a:extLst>
                    <a:ext uri="{9D8B030D-6E8A-4147-A177-3AD203B41FA5}">
                      <a16:colId xmlns:a16="http://schemas.microsoft.com/office/drawing/2014/main" val="2533924084"/>
                    </a:ext>
                  </a:extLst>
                </a:gridCol>
                <a:gridCol w="1135380">
                  <a:extLst>
                    <a:ext uri="{9D8B030D-6E8A-4147-A177-3AD203B41FA5}">
                      <a16:colId xmlns:a16="http://schemas.microsoft.com/office/drawing/2014/main" val="2512227746"/>
                    </a:ext>
                  </a:extLst>
                </a:gridCol>
              </a:tblGrid>
              <a:tr h="0">
                <a:tc gridSpan="5">
                  <a:txBody>
                    <a:bodyPr/>
                    <a:lstStyle/>
                    <a:p>
                      <a:r>
                        <a:rPr lang="en-US" b="1" dirty="0">
                          <a:effectLst/>
                        </a:rPr>
                        <a:t>Web Logs</a:t>
                      </a:r>
                    </a:p>
                  </a:txBody>
                  <a:tcP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b="1" dirty="0">
                        <a:effectLst/>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r">
                        <a:buClr>
                          <a:schemeClr val="bg1"/>
                        </a:buClr>
                        <a:buFont typeface="Calibri" panose="020F0502020204030204" pitchFamily="34" charset="0"/>
                        <a:buChar char="–"/>
                      </a:pPr>
                      <a:r>
                        <a:rPr lang="en-US" b="1" dirty="0">
                          <a:effectLst/>
                        </a:rPr>
                        <a:t> X</a:t>
                      </a:r>
                    </a:p>
                  </a:txBody>
                  <a:tcPr>
                    <a:lnL w="127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771293"/>
                  </a:ext>
                </a:extLst>
              </a:tr>
              <a:tr h="182880">
                <a:tc>
                  <a:txBody>
                    <a:bodyPr/>
                    <a:lstStyle/>
                    <a:p>
                      <a:r>
                        <a:rPr lang="en-US" sz="1200" b="1" spc="-100" dirty="0">
                          <a:effectLst/>
                          <a:latin typeface="Courier New" panose="02070309020205020404" pitchFamily="49" charset="0"/>
                          <a:cs typeface="Courier New" panose="02070309020205020404" pitchFamily="49" charset="0"/>
                        </a:rPr>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b="1" spc="-100" dirty="0">
                          <a:effectLst/>
                          <a:latin typeface="Courier New" panose="02070309020205020404" pitchFamily="49" charset="0"/>
                          <a:cs typeface="Courier New" panose="02070309020205020404" pitchFamily="49" charset="0"/>
                        </a:rPr>
                        <a:t>SRC 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b="1" spc="-100" dirty="0">
                          <a:effectLst/>
                          <a:latin typeface="Courier New" panose="02070309020205020404" pitchFamily="49" charset="0"/>
                          <a:cs typeface="Courier New" panose="02070309020205020404" pitchFamily="49" charset="0"/>
                        </a:rPr>
                        <a:t>SRC</a:t>
                      </a:r>
                      <a:r>
                        <a:rPr lang="en-US" sz="1200" b="1" spc="-100" baseline="0" dirty="0">
                          <a:effectLst/>
                          <a:latin typeface="Courier New" panose="02070309020205020404" pitchFamily="49" charset="0"/>
                          <a:cs typeface="Courier New" panose="02070309020205020404" pitchFamily="49" charset="0"/>
                        </a:rPr>
                        <a:t> Port</a:t>
                      </a:r>
                      <a:endParaRPr lang="en-US" sz="1200" b="1" spc="-100" dirty="0">
                        <a:effectLst/>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b="1" spc="-100" dirty="0">
                          <a:effectLst/>
                          <a:latin typeface="Courier New" panose="02070309020205020404" pitchFamily="49" charset="0"/>
                          <a:cs typeface="Courier New" panose="02070309020205020404" pitchFamily="49" charset="0"/>
                        </a:rPr>
                        <a:t>Destination 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DST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b="1" spc="-100" dirty="0">
                          <a:effectLst/>
                          <a:latin typeface="Courier New" panose="02070309020205020404" pitchFamily="49" charset="0"/>
                          <a:cs typeface="Courier New" panose="02070309020205020404" pitchFamily="49" charset="0"/>
                        </a:rPr>
                        <a:t>Request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b="1" spc="-100" dirty="0">
                          <a:effectLst/>
                          <a:latin typeface="Courier New" panose="02070309020205020404" pitchFamily="49" charset="0"/>
                          <a:cs typeface="Courier New" panose="02070309020205020404" pitchFamily="49" charset="0"/>
                        </a:rPr>
                        <a:t>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453336942"/>
                  </a:ext>
                </a:extLst>
              </a:tr>
              <a:tr h="182880">
                <a:tc>
                  <a:txBody>
                    <a:bodyPr/>
                    <a:lstStyle/>
                    <a:p>
                      <a:r>
                        <a:rPr lang="en-US" sz="1200" b="1" spc="-100" dirty="0">
                          <a:effectLst/>
                          <a:latin typeface="Courier New" panose="02070309020205020404" pitchFamily="49" charset="0"/>
                          <a:cs typeface="Courier New" panose="02070309020205020404" pitchFamily="49" charset="0"/>
                        </a:rPr>
                        <a:t>12:01:02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192.168.1.6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9087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i="0" u="none" strike="noStrike" kern="1200" spc="-100" baseline="0" dirty="0">
                          <a:solidFill>
                            <a:schemeClr val="dk1"/>
                          </a:solidFill>
                          <a:effectLst/>
                          <a:latin typeface="Courier New" panose="02070309020205020404" pitchFamily="49" charset="0"/>
                          <a:ea typeface="+mn-ea"/>
                          <a:cs typeface="Courier New" panose="02070309020205020404" pitchFamily="49" charset="0"/>
                        </a:rPr>
                        <a:t>85.10.211.94</a:t>
                      </a:r>
                      <a:endParaRPr lang="en-US" sz="1200" b="1" spc="-100" dirty="0">
                        <a:effectLst/>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rgbClr val="FF0000"/>
                          </a:solidFill>
                          <a:effectLst/>
                          <a:latin typeface="Courier New" panose="02070309020205020404" pitchFamily="49" charset="0"/>
                          <a:cs typeface="Courier New" panose="02070309020205020404" pitchFamily="49"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rgbClr val="FF0000"/>
                          </a:solidFill>
                          <a:effectLst/>
                          <a:latin typeface="Courier New" panose="02070309020205020404" pitchFamily="49" charset="0"/>
                          <a:cs typeface="Courier New" panose="02070309020205020404" pitchFamily="49" charset="0"/>
                        </a:rPr>
                        <a:t>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rgbClr val="FF0000"/>
                          </a:solidFill>
                          <a:effectLst/>
                          <a:latin typeface="Courier New" panose="02070309020205020404" pitchFamily="49" charset="0"/>
                          <a:cs typeface="Courier New" panose="02070309020205020404" pitchFamily="49" charset="0"/>
                        </a:rPr>
                        <a:t>company.com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330033"/>
                  </a:ext>
                </a:extLst>
              </a:tr>
              <a:tr h="182880">
                <a:tc>
                  <a:txBody>
                    <a:bodyPr/>
                    <a:lstStyle/>
                    <a:p>
                      <a:r>
                        <a:rPr lang="en-US" sz="1200" b="1" spc="-100" dirty="0">
                          <a:effectLst/>
                          <a:latin typeface="Courier New" panose="02070309020205020404" pitchFamily="49" charset="0"/>
                          <a:cs typeface="Courier New" panose="02070309020205020404" pitchFamily="49" charset="0"/>
                        </a:rPr>
                        <a:t>12:01:03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192.168.1.7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3456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85.10.211.94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chemeClr val="accent1"/>
                          </a:solidFill>
                          <a:effectLst/>
                          <a:latin typeface="Courier New" panose="02070309020205020404" pitchFamily="49" charset="0"/>
                          <a:cs typeface="Courier New" panose="02070309020205020404" pitchFamily="49"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chemeClr val="accent1"/>
                          </a:solidFill>
                          <a:effectLst/>
                          <a:latin typeface="Courier New" panose="02070309020205020404" pitchFamily="49" charset="0"/>
                          <a:cs typeface="Courier New" panose="02070309020205020404" pitchFamily="49" charset="0"/>
                        </a:rPr>
                        <a:t>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00" dirty="0">
                          <a:solidFill>
                            <a:schemeClr val="accent1"/>
                          </a:solidFill>
                          <a:effectLst/>
                          <a:latin typeface="Courier New" panose="02070309020205020404" pitchFamily="49" charset="0"/>
                          <a:cs typeface="Courier New" panose="02070309020205020404" pitchFamily="49" charset="0"/>
                        </a:rPr>
                        <a:t>company.com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055024"/>
                  </a:ext>
                </a:extLst>
              </a:tr>
              <a:tr h="182880">
                <a:tc>
                  <a:txBody>
                    <a:bodyPr/>
                    <a:lstStyle/>
                    <a:p>
                      <a:r>
                        <a:rPr lang="en-US" sz="1200" b="1" spc="-100" dirty="0">
                          <a:effectLst/>
                          <a:latin typeface="Courier New" panose="02070309020205020404" pitchFamily="49" charset="0"/>
                          <a:cs typeface="Courier New" panose="02070309020205020404" pitchFamily="49" charset="0"/>
                        </a:rPr>
                        <a:t>12:01:04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192.168.1.8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effectLst/>
                          <a:latin typeface="Courier New" panose="02070309020205020404" pitchFamily="49" charset="0"/>
                          <a:cs typeface="Courier New" panose="02070309020205020404" pitchFamily="49" charset="0"/>
                        </a:rPr>
                        <a:t>12536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85.10.211.94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chemeClr val="accent1"/>
                          </a:solidFill>
                          <a:effectLst/>
                          <a:latin typeface="Courier New" panose="02070309020205020404" pitchFamily="49" charset="0"/>
                          <a:cs typeface="Courier New" panose="02070309020205020404" pitchFamily="49"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spc="-100" dirty="0">
                          <a:solidFill>
                            <a:schemeClr val="accent1"/>
                          </a:solidFill>
                          <a:effectLst/>
                          <a:latin typeface="Courier New" panose="02070309020205020404" pitchFamily="49" charset="0"/>
                          <a:cs typeface="Courier New" panose="02070309020205020404" pitchFamily="49" charset="0"/>
                        </a:rPr>
                        <a:t>POST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00" dirty="0">
                          <a:solidFill>
                            <a:schemeClr val="accent1"/>
                          </a:solidFill>
                          <a:effectLst/>
                          <a:latin typeface="Courier New" panose="02070309020205020404" pitchFamily="49" charset="0"/>
                          <a:cs typeface="Courier New" panose="02070309020205020404" pitchFamily="49" charset="0"/>
                        </a:rPr>
                        <a:t>company.com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387776"/>
                  </a:ext>
                </a:extLst>
              </a:tr>
            </a:tbl>
          </a:graphicData>
        </a:graphic>
      </p:graphicFrame>
      <p:pic>
        <p:nvPicPr>
          <p:cNvPr id="9" name="Picture 8"/>
          <p:cNvPicPr>
            <a:picLocks noChangeAspect="1"/>
          </p:cNvPicPr>
          <p:nvPr/>
        </p:nvPicPr>
        <p:blipFill>
          <a:blip r:embed="rId2"/>
          <a:stretch>
            <a:fillRect/>
          </a:stretch>
        </p:blipFill>
        <p:spPr>
          <a:xfrm>
            <a:off x="7406640" y="1280160"/>
            <a:ext cx="1371600" cy="1371600"/>
          </a:xfrm>
          <a:prstGeom prst="rect">
            <a:avLst/>
          </a:prstGeom>
        </p:spPr>
      </p:pic>
      <p:pic>
        <p:nvPicPr>
          <p:cNvPr id="11" name="Picture 10"/>
          <p:cNvPicPr>
            <a:picLocks noChangeAspect="1"/>
          </p:cNvPicPr>
          <p:nvPr/>
        </p:nvPicPr>
        <p:blipFill>
          <a:blip r:embed="rId3"/>
          <a:stretch>
            <a:fillRect/>
          </a:stretch>
        </p:blipFill>
        <p:spPr>
          <a:xfrm>
            <a:off x="2259724" y="2185035"/>
            <a:ext cx="1828800" cy="544830"/>
          </a:xfrm>
          <a:prstGeom prst="rect">
            <a:avLst/>
          </a:prstGeom>
        </p:spPr>
      </p:pic>
    </p:spTree>
    <p:extLst>
      <p:ext uri="{BB962C8B-B14F-4D97-AF65-F5344CB8AC3E}">
        <p14:creationId xmlns:p14="http://schemas.microsoft.com/office/powerpoint/2010/main" val="2520302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35</a:t>
            </a:fld>
            <a:endParaRPr lang="en-US" altLang="en-US" dirty="0">
              <a:solidFill>
                <a:prstClr val="white"/>
              </a:solidFill>
            </a:endParaRPr>
          </a:p>
        </p:txBody>
      </p:sp>
      <p:sp>
        <p:nvSpPr>
          <p:cNvPr id="6" name="Content Placeholder 1"/>
          <p:cNvSpPr>
            <a:spLocks noGrp="1"/>
          </p:cNvSpPr>
          <p:nvPr>
            <p:ph sz="half" idx="1"/>
          </p:nvPr>
        </p:nvSpPr>
        <p:spPr>
          <a:xfrm>
            <a:off x="381000" y="1066800"/>
            <a:ext cx="8382000" cy="5334000"/>
          </a:xfrm>
        </p:spPr>
        <p:txBody>
          <a:bodyPr/>
          <a:lstStyle/>
          <a:p>
            <a:pPr lvl="0"/>
            <a:r>
              <a:rPr lang="en-US" dirty="0">
                <a:solidFill>
                  <a:srgbClr val="17406D">
                    <a:lumMod val="40000"/>
                    <a:lumOff val="60000"/>
                  </a:srgbClr>
                </a:solidFill>
              </a:rPr>
              <a:t>Web Browsing Protocols</a:t>
            </a:r>
          </a:p>
          <a:p>
            <a:pPr lvl="1"/>
            <a:r>
              <a:rPr lang="en-US" sz="2000" dirty="0"/>
              <a:t>Hypertext Transport Protocol Secure (HTTPS) </a:t>
            </a:r>
          </a:p>
          <a:p>
            <a:pPr lvl="2"/>
            <a:r>
              <a:rPr lang="en-US" b="0" dirty="0"/>
              <a:t>tcp/443</a:t>
            </a:r>
          </a:p>
          <a:p>
            <a:pPr lvl="2"/>
            <a:r>
              <a:rPr lang="en-US" b="0" dirty="0"/>
              <a:t>Encrypts web traffic with SSL or TLS </a:t>
            </a:r>
          </a:p>
          <a:p>
            <a:pPr lvl="2"/>
            <a:r>
              <a:rPr lang="en-US" b="0" dirty="0"/>
              <a:t>Indication of a secure HTTPS session lock icon including HTTPS in the URL field </a:t>
            </a:r>
          </a:p>
          <a:p>
            <a:pPr lvl="2"/>
            <a:r>
              <a:rPr lang="en-US" b="0" dirty="0"/>
              <a:t>Transfer files through the Internet in a secure manner</a:t>
            </a:r>
          </a:p>
          <a:p>
            <a:pPr lvl="2"/>
            <a:r>
              <a:rPr lang="en-US" b="0" dirty="0"/>
              <a:t>Uses x.509 certificates for authentication</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95449663"/>
              </p:ext>
            </p:extLst>
          </p:nvPr>
        </p:nvGraphicFramePr>
        <p:xfrm>
          <a:off x="622637" y="4968680"/>
          <a:ext cx="7898726" cy="1310640"/>
        </p:xfrm>
        <a:graphic>
          <a:graphicData uri="http://schemas.openxmlformats.org/drawingml/2006/table">
            <a:tbl>
              <a:tblPr>
                <a:tableStyleId>{5C22544A-7EE6-4342-B048-85BDC9FD1C3A}</a:tableStyleId>
              </a:tblPr>
              <a:tblGrid>
                <a:gridCol w="7898726">
                  <a:extLst>
                    <a:ext uri="{9D8B030D-6E8A-4147-A177-3AD203B41FA5}">
                      <a16:colId xmlns:a16="http://schemas.microsoft.com/office/drawing/2014/main" val="1631414713"/>
                    </a:ext>
                  </a:extLst>
                </a:gridCol>
              </a:tblGrid>
              <a:tr h="252549">
                <a:tc>
                  <a:txBody>
                    <a:bodyPr/>
                    <a:lstStyle/>
                    <a:p>
                      <a:r>
                        <a:rPr lang="en-US" sz="1600" b="1" dirty="0">
                          <a:solidFill>
                            <a:schemeClr val="bg1"/>
                          </a:solidFill>
                          <a:effectLst>
                            <a:outerShdw blurRad="38100" dist="38100" dir="2700000" algn="tl">
                              <a:srgbClr val="000000">
                                <a:alpha val="43137"/>
                              </a:srgbClr>
                            </a:outerShdw>
                          </a:effectLst>
                        </a:rPr>
                        <a:t>Example: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907779"/>
                  </a:ext>
                </a:extLst>
              </a:tr>
              <a:tr h="370840">
                <a:tc>
                  <a:txBody>
                    <a:bodyPr/>
                    <a:lstStyle/>
                    <a:p>
                      <a:pPr marL="274320" marR="0" lvl="2" indent="-274320" algn="l" defTabSz="914400" rtl="0" eaLnBrk="1" fontAlgn="base" latinLnBrk="0" hangingPunct="1">
                        <a:lnSpc>
                          <a:spcPct val="100000"/>
                        </a:lnSpc>
                        <a:spcBef>
                          <a:spcPts val="600"/>
                        </a:spcBef>
                        <a:spcAft>
                          <a:spcPct val="0"/>
                        </a:spcAft>
                        <a:buClr>
                          <a:srgbClr val="17406D">
                            <a:lumMod val="40000"/>
                            <a:lumOff val="60000"/>
                          </a:srgbClr>
                        </a:buClr>
                        <a:buSzPct val="100000"/>
                        <a:buFont typeface="Wingdings" panose="05000000000000000000" pitchFamily="2" charset="2"/>
                        <a:buChar char="Ø"/>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 A web server should also utilize the latest security techniques and standards</a:t>
                      </a:r>
                    </a:p>
                    <a:p>
                      <a:pPr marL="548640" marR="0" lvl="3" indent="-274320" algn="l" defTabSz="914400" rtl="0" eaLnBrk="1" fontAlgn="base" latinLnBrk="0" hangingPunct="1">
                        <a:lnSpc>
                          <a:spcPct val="100000"/>
                        </a:lnSpc>
                        <a:spcBef>
                          <a:spcPts val="600"/>
                        </a:spcBef>
                        <a:spcAft>
                          <a:spcPct val="0"/>
                        </a:spcAft>
                        <a:buClr>
                          <a:srgbClr val="17406D">
                            <a:lumMod val="40000"/>
                            <a:lumOff val="60000"/>
                          </a:srgbClr>
                        </a:buClr>
                        <a:buSzPct val="100000"/>
                        <a:buFont typeface="Symbol" panose="05050102010706020507" pitchFamily="18" charset="2"/>
                        <a:buChar char="*"/>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Install an X- 509-compliant certificate</a:t>
                      </a:r>
                    </a:p>
                    <a:p>
                      <a:pPr marL="548640" marR="0" lvl="3" indent="-274320" algn="l" defTabSz="914400" rtl="0" eaLnBrk="1" fontAlgn="base" latinLnBrk="0" hangingPunct="1">
                        <a:lnSpc>
                          <a:spcPct val="100000"/>
                        </a:lnSpc>
                        <a:spcBef>
                          <a:spcPts val="600"/>
                        </a:spcBef>
                        <a:spcAft>
                          <a:spcPct val="0"/>
                        </a:spcAft>
                        <a:buClr>
                          <a:srgbClr val="17406D">
                            <a:lumMod val="40000"/>
                            <a:lumOff val="60000"/>
                          </a:srgbClr>
                        </a:buClr>
                        <a:buSzPct val="100000"/>
                        <a:buFont typeface="Symbol" panose="05050102010706020507" pitchFamily="18" charset="2"/>
                        <a:buChar char="*"/>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Enable and configure TLS on the server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072203"/>
                  </a:ext>
                </a:extLst>
              </a:tr>
            </a:tbl>
          </a:graphicData>
        </a:graphic>
      </p:graphicFrame>
      <p:pic>
        <p:nvPicPr>
          <p:cNvPr id="8" name="Picture 7"/>
          <p:cNvPicPr>
            <a:picLocks noChangeAspect="1"/>
          </p:cNvPicPr>
          <p:nvPr/>
        </p:nvPicPr>
        <p:blipFill>
          <a:blip r:embed="rId2"/>
          <a:stretch>
            <a:fillRect/>
          </a:stretch>
        </p:blipFill>
        <p:spPr>
          <a:xfrm>
            <a:off x="7406640" y="1280160"/>
            <a:ext cx="1371600" cy="1371600"/>
          </a:xfrm>
          <a:prstGeom prst="rect">
            <a:avLst/>
          </a:prstGeom>
        </p:spPr>
      </p:pic>
      <p:pic>
        <p:nvPicPr>
          <p:cNvPr id="11" name="Picture 10"/>
          <p:cNvPicPr>
            <a:picLocks noChangeAspect="1"/>
          </p:cNvPicPr>
          <p:nvPr/>
        </p:nvPicPr>
        <p:blipFill>
          <a:blip r:embed="rId3"/>
          <a:stretch>
            <a:fillRect/>
          </a:stretch>
        </p:blipFill>
        <p:spPr>
          <a:xfrm>
            <a:off x="3657193" y="4114800"/>
            <a:ext cx="1036931" cy="822960"/>
          </a:xfrm>
          <a:prstGeom prst="rect">
            <a:avLst/>
          </a:prstGeom>
        </p:spPr>
      </p:pic>
      <p:sp>
        <p:nvSpPr>
          <p:cNvPr id="12" name="TextBox 11"/>
          <p:cNvSpPr txBox="1"/>
          <p:nvPr/>
        </p:nvSpPr>
        <p:spPr>
          <a:xfrm>
            <a:off x="2913612" y="4023360"/>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13" name="TextBox 12"/>
          <p:cNvSpPr txBox="1"/>
          <p:nvPr/>
        </p:nvSpPr>
        <p:spPr>
          <a:xfrm>
            <a:off x="4869615" y="4023360"/>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pic>
        <p:nvPicPr>
          <p:cNvPr id="18" name="Picture 17"/>
          <p:cNvPicPr>
            <a:picLocks noChangeAspect="1"/>
          </p:cNvPicPr>
          <p:nvPr/>
        </p:nvPicPr>
        <p:blipFill>
          <a:blip r:embed="rId4"/>
          <a:stretch>
            <a:fillRect/>
          </a:stretch>
        </p:blipFill>
        <p:spPr>
          <a:xfrm>
            <a:off x="909015" y="4223605"/>
            <a:ext cx="1828800" cy="544830"/>
          </a:xfrm>
          <a:prstGeom prst="rect">
            <a:avLst/>
          </a:prstGeom>
        </p:spPr>
      </p:pic>
      <p:pic>
        <p:nvPicPr>
          <p:cNvPr id="20" name="Picture 19"/>
          <p:cNvPicPr>
            <a:picLocks noChangeAspect="1"/>
          </p:cNvPicPr>
          <p:nvPr/>
        </p:nvPicPr>
        <p:blipFill>
          <a:blip r:embed="rId5"/>
          <a:stretch>
            <a:fillRect/>
          </a:stretch>
        </p:blipFill>
        <p:spPr>
          <a:xfrm>
            <a:off x="5612890" y="4223605"/>
            <a:ext cx="1828800" cy="544830"/>
          </a:xfrm>
          <a:prstGeom prst="rect">
            <a:avLst/>
          </a:prstGeom>
        </p:spPr>
      </p:pic>
    </p:spTree>
    <p:extLst>
      <p:ext uri="{BB962C8B-B14F-4D97-AF65-F5344CB8AC3E}">
        <p14:creationId xmlns:p14="http://schemas.microsoft.com/office/powerpoint/2010/main" val="99271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File Transfer Protocols </a:t>
            </a:r>
          </a:p>
          <a:p>
            <a:pPr lvl="1"/>
            <a:r>
              <a:rPr lang="en-US" dirty="0"/>
              <a:t>Trivial File Transfer Protocol (TFTP) </a:t>
            </a:r>
          </a:p>
          <a:p>
            <a:pPr lvl="2"/>
            <a:r>
              <a:rPr lang="en-US" dirty="0"/>
              <a:t>udp/69</a:t>
            </a:r>
          </a:p>
          <a:p>
            <a:pPr lvl="3"/>
            <a:r>
              <a:rPr lang="en-US" dirty="0"/>
              <a:t>Unsecure</a:t>
            </a:r>
          </a:p>
          <a:p>
            <a:pPr lvl="3"/>
            <a:r>
              <a:rPr lang="en-US" dirty="0"/>
              <a:t>File transfer using UDP</a:t>
            </a:r>
          </a:p>
          <a:p>
            <a:pPr lvl="3"/>
            <a:r>
              <a:rPr lang="en-US" dirty="0"/>
              <a:t>Is used to transfer smaller amounts of data </a:t>
            </a:r>
          </a:p>
          <a:p>
            <a:pPr lvl="3"/>
            <a:r>
              <a:rPr lang="en-US" dirty="0"/>
              <a:t>Communication with network devices</a:t>
            </a:r>
          </a:p>
          <a:p>
            <a:pPr lvl="3"/>
            <a:r>
              <a:rPr lang="en-US" dirty="0"/>
              <a:t>Not an essential protocol on most networks (commonly disabled)</a:t>
            </a:r>
          </a:p>
          <a:p>
            <a:pPr lvl="1"/>
            <a:endParaRPr lang="en-US" dirty="0"/>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36</a:t>
            </a:fld>
            <a:endParaRPr lang="en-US" altLang="en-US" dirty="0">
              <a:solidFill>
                <a:prstClr val="white"/>
              </a:solidFill>
            </a:endParaRPr>
          </a:p>
        </p:txBody>
      </p:sp>
      <p:sp>
        <p:nvSpPr>
          <p:cNvPr id="8" name="Oval 7"/>
          <p:cNvSpPr>
            <a:spLocks noChangeAspect="1"/>
          </p:cNvSpPr>
          <p:nvPr/>
        </p:nvSpPr>
        <p:spPr>
          <a:xfrm>
            <a:off x="7406640" y="1280160"/>
            <a:ext cx="1371601" cy="1371600"/>
          </a:xfrm>
          <a:prstGeom prst="ellipse">
            <a:avLst/>
          </a:prstGeom>
          <a:blipFill rotWithShape="1">
            <a:blip r:embed="rId2">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013413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File Transfer Protocols </a:t>
            </a:r>
          </a:p>
          <a:p>
            <a:pPr lvl="1"/>
            <a:r>
              <a:rPr lang="en-US" dirty="0"/>
              <a:t>File Transfer Protocol (FTP)</a:t>
            </a:r>
          </a:p>
          <a:p>
            <a:pPr lvl="2"/>
            <a:r>
              <a:rPr lang="en-US" sz="1600" b="0" dirty="0"/>
              <a:t>tcp/20 - tcp/21</a:t>
            </a:r>
          </a:p>
          <a:p>
            <a:pPr lvl="3"/>
            <a:r>
              <a:rPr lang="en-US" sz="1600" b="0" dirty="0"/>
              <a:t>Sends and receives files between systems</a:t>
            </a:r>
          </a:p>
          <a:p>
            <a:pPr lvl="3"/>
            <a:r>
              <a:rPr lang="en-US" sz="1600" b="0" dirty="0"/>
              <a:t>Unencrypted file transfer</a:t>
            </a:r>
          </a:p>
          <a:p>
            <a:pPr lvl="2"/>
            <a:r>
              <a:rPr lang="en-US" sz="1600" b="0" dirty="0"/>
              <a:t>FTP is a client-server protocol that relies on two communications channels between the client and server: </a:t>
            </a:r>
          </a:p>
          <a:p>
            <a:pPr lvl="2"/>
            <a:r>
              <a:rPr lang="en-US" sz="1600" b="0" dirty="0"/>
              <a:t>Command channel for controlling the conversation tcp/21</a:t>
            </a:r>
          </a:p>
          <a:p>
            <a:pPr lvl="2"/>
            <a:r>
              <a:rPr lang="en-US" sz="1600" b="0" dirty="0"/>
              <a:t>Data channel for transmitting file content tcp/20</a:t>
            </a:r>
          </a:p>
          <a:p>
            <a:pPr lvl="2"/>
            <a:r>
              <a:rPr lang="en-US" sz="1600" b="0" dirty="0"/>
              <a:t>FTP sessions work in active or passive modes</a:t>
            </a:r>
          </a:p>
          <a:p>
            <a:pPr lvl="2"/>
            <a:endParaRPr lang="en-US" sz="1600" dirty="0"/>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37</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2" name="Picture 11"/>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202738" y="5237255"/>
            <a:ext cx="822960" cy="548640"/>
          </a:xfrm>
          <a:prstGeom prst="rect">
            <a:avLst/>
          </a:prstGeom>
        </p:spPr>
      </p:pic>
      <p:sp>
        <p:nvSpPr>
          <p:cNvPr id="13" name="Left-Right Arrow 12"/>
          <p:cNvSpPr/>
          <p:nvPr/>
        </p:nvSpPr>
        <p:spPr bwMode="auto">
          <a:xfrm>
            <a:off x="2287785" y="5052701"/>
            <a:ext cx="4297680" cy="365760"/>
          </a:xfrm>
          <a:prstGeom prst="leftRightArrow">
            <a:avLst/>
          </a:prstGeom>
          <a:noFill/>
          <a:ln w="1905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prstClr val="white"/>
                </a:solidFill>
                <a:latin typeface="Calibri" panose="020F0502020204030204" pitchFamily="34" charset="0"/>
                <a:cs typeface="Calibri" panose="020F0502020204030204" pitchFamily="34" charset="0"/>
              </a:rPr>
              <a:t>Command Channel (control)</a:t>
            </a:r>
            <a:endPar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Left-Right Arrow 13"/>
          <p:cNvSpPr/>
          <p:nvPr/>
        </p:nvSpPr>
        <p:spPr bwMode="auto">
          <a:xfrm>
            <a:off x="2276260" y="5570861"/>
            <a:ext cx="4297680" cy="365760"/>
          </a:xfrm>
          <a:prstGeom prst="leftRightArrow">
            <a:avLst/>
          </a:prstGeom>
          <a:noFill/>
          <a:ln w="1905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prstClr val="white"/>
                </a:solidFill>
                <a:latin typeface="Calibri" panose="020F0502020204030204" pitchFamily="34" charset="0"/>
                <a:cs typeface="Calibri" panose="020F0502020204030204" pitchFamily="34" charset="0"/>
              </a:rPr>
              <a:t>Data Channel </a:t>
            </a:r>
            <a:endPar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p:cNvSpPr txBox="1"/>
          <p:nvPr/>
        </p:nvSpPr>
        <p:spPr>
          <a:xfrm>
            <a:off x="6671219" y="5097081"/>
            <a:ext cx="647037"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Port 21</a:t>
            </a:r>
          </a:p>
        </p:txBody>
      </p:sp>
      <p:sp>
        <p:nvSpPr>
          <p:cNvPr id="16" name="TextBox 15"/>
          <p:cNvSpPr txBox="1"/>
          <p:nvPr/>
        </p:nvSpPr>
        <p:spPr>
          <a:xfrm>
            <a:off x="6576316" y="5451523"/>
            <a:ext cx="818558" cy="101566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Port 20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a:t>
            </a:r>
          </a:p>
          <a:p>
            <a:pPr lvl="0"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 Port </a:t>
            </a:r>
          </a:p>
          <a:p>
            <a:pPr lvl="0" algn="ctr">
              <a:defRPr/>
            </a:pPr>
            <a:r>
              <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extBox 16"/>
          <p:cNvSpPr txBox="1"/>
          <p:nvPr/>
        </p:nvSpPr>
        <p:spPr>
          <a:xfrm>
            <a:off x="1206050" y="5758991"/>
            <a:ext cx="81964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Client</a:t>
            </a:r>
          </a:p>
        </p:txBody>
      </p:sp>
      <p:sp>
        <p:nvSpPr>
          <p:cNvPr id="18" name="TextBox 17"/>
          <p:cNvSpPr txBox="1"/>
          <p:nvPr/>
        </p:nvSpPr>
        <p:spPr>
          <a:xfrm>
            <a:off x="7406640" y="5758991"/>
            <a:ext cx="856260"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Server</a:t>
            </a:r>
          </a:p>
        </p:txBody>
      </p:sp>
      <p:pic>
        <p:nvPicPr>
          <p:cNvPr id="23" name="Picture 22"/>
          <p:cNvPicPr>
            <a:picLocks noChangeAspect="1"/>
          </p:cNvPicPr>
          <p:nvPr/>
        </p:nvPicPr>
        <p:blipFill>
          <a:blip r:embed="rId3"/>
          <a:stretch>
            <a:fillRect/>
          </a:stretch>
        </p:blipFill>
        <p:spPr>
          <a:xfrm>
            <a:off x="7516702" y="4958819"/>
            <a:ext cx="646232" cy="823031"/>
          </a:xfrm>
          <a:prstGeom prst="rect">
            <a:avLst/>
          </a:prstGeom>
        </p:spPr>
      </p:pic>
      <p:sp>
        <p:nvSpPr>
          <p:cNvPr id="32" name="Oval 31"/>
          <p:cNvSpPr>
            <a:spLocks noChangeAspect="1"/>
          </p:cNvSpPr>
          <p:nvPr/>
        </p:nvSpPr>
        <p:spPr>
          <a:xfrm>
            <a:off x="7406640" y="1280160"/>
            <a:ext cx="1371601" cy="1371600"/>
          </a:xfrm>
          <a:prstGeom prst="ellipse">
            <a:avLst/>
          </a:prstGeom>
          <a:blipFill rotWithShape="1">
            <a:blip r:embed="rId4">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087345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pt-BR" dirty="0"/>
              <a:t>File Transfer Protocols </a:t>
            </a:r>
          </a:p>
          <a:p>
            <a:pPr lvl="1"/>
            <a:r>
              <a:rPr lang="pt-BR" dirty="0"/>
              <a:t>File Transfer Protocol (FTP)</a:t>
            </a:r>
            <a:endParaRPr lang="en-US" dirty="0"/>
          </a:p>
          <a:p>
            <a:pPr lvl="2"/>
            <a:r>
              <a:rPr lang="en-US" b="0" dirty="0"/>
              <a:t>Active mode</a:t>
            </a:r>
          </a:p>
          <a:p>
            <a:pPr lvl="3"/>
            <a:r>
              <a:rPr lang="en-US" sz="1600" b="0" dirty="0"/>
              <a:t>Client initiates a session via a command channel request</a:t>
            </a:r>
          </a:p>
          <a:p>
            <a:pPr lvl="3"/>
            <a:r>
              <a:rPr lang="en-US" sz="1600" b="0" dirty="0"/>
              <a:t>Server creates a data connection back to the client and begins transferring data</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38</a:t>
            </a:fld>
            <a:endParaRPr lang="en-US" altLang="en-US" dirty="0">
              <a:solidFill>
                <a:prstClr val="white"/>
              </a:solidFill>
            </a:endParaRPr>
          </a:p>
        </p:txBody>
      </p:sp>
      <p:pic>
        <p:nvPicPr>
          <p:cNvPr id="7" name="Picture 6"/>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2004995" y="4677837"/>
            <a:ext cx="822960" cy="548640"/>
          </a:xfrm>
          <a:prstGeom prst="rect">
            <a:avLst/>
          </a:prstGeom>
        </p:spPr>
      </p:pic>
      <p:sp>
        <p:nvSpPr>
          <p:cNvPr id="8" name="TextBox 7"/>
          <p:cNvSpPr txBox="1"/>
          <p:nvPr/>
        </p:nvSpPr>
        <p:spPr>
          <a:xfrm>
            <a:off x="2008307" y="5199573"/>
            <a:ext cx="81964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Client</a:t>
            </a:r>
          </a:p>
        </p:txBody>
      </p:sp>
      <p:sp>
        <p:nvSpPr>
          <p:cNvPr id="9" name="TextBox 8"/>
          <p:cNvSpPr txBox="1"/>
          <p:nvPr/>
        </p:nvSpPr>
        <p:spPr>
          <a:xfrm>
            <a:off x="5750368" y="4952157"/>
            <a:ext cx="856260"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Server</a:t>
            </a:r>
          </a:p>
        </p:txBody>
      </p:sp>
      <p:pic>
        <p:nvPicPr>
          <p:cNvPr id="10" name="Picture 9"/>
          <p:cNvPicPr>
            <a:picLocks noChangeAspect="1"/>
          </p:cNvPicPr>
          <p:nvPr/>
        </p:nvPicPr>
        <p:blipFill>
          <a:blip r:embed="rId3"/>
          <a:stretch>
            <a:fillRect/>
          </a:stretch>
        </p:blipFill>
        <p:spPr>
          <a:xfrm>
            <a:off x="5860430" y="4151985"/>
            <a:ext cx="646232" cy="823031"/>
          </a:xfrm>
          <a:prstGeom prst="rect">
            <a:avLst/>
          </a:prstGeom>
        </p:spPr>
      </p:pic>
      <p:cxnSp>
        <p:nvCxnSpPr>
          <p:cNvPr id="11" name="Straight Connector 48"/>
          <p:cNvCxnSpPr>
            <a:stCxn id="7" idx="3"/>
            <a:endCxn id="10" idx="1"/>
          </p:cNvCxnSpPr>
          <p:nvPr/>
        </p:nvCxnSpPr>
        <p:spPr>
          <a:xfrm flipV="1">
            <a:off x="2827955" y="4563501"/>
            <a:ext cx="3032475" cy="388656"/>
          </a:xfrm>
          <a:prstGeom prst="bentConnector3">
            <a:avLst>
              <a:gd name="adj1" fmla="val 8468"/>
            </a:avLst>
          </a:prstGeom>
          <a:ln w="38100">
            <a:solidFill>
              <a:schemeClr val="tx2">
                <a:lumMod val="40000"/>
                <a:lumOff val="60000"/>
              </a:schemeClr>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3414555" y="4324713"/>
            <a:ext cx="2017143" cy="483932"/>
          </a:xfrm>
          <a:prstGeom prst="rect">
            <a:avLst/>
          </a:prstGeom>
          <a:solidFill>
            <a:schemeClr val="tx1"/>
          </a:solid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r>
              <a:rPr lang="en-US" sz="1200" b="1" dirty="0">
                <a:solidFill>
                  <a:schemeClr val="bg1"/>
                </a:solidFill>
              </a:rPr>
              <a:t>FTP control connection to </a:t>
            </a:r>
            <a:r>
              <a:rPr lang="en-US" sz="1200" b="1" dirty="0">
                <a:solidFill>
                  <a:schemeClr val="accent1">
                    <a:lumMod val="40000"/>
                    <a:lumOff val="60000"/>
                  </a:schemeClr>
                </a:solidFill>
              </a:rPr>
              <a:t>port 21 </a:t>
            </a:r>
            <a:r>
              <a:rPr lang="en-US" sz="1200" b="1" dirty="0">
                <a:solidFill>
                  <a:schemeClr val="bg1"/>
                </a:solidFill>
              </a:rPr>
              <a:t>from high port</a:t>
            </a:r>
          </a:p>
        </p:txBody>
      </p:sp>
      <p:cxnSp>
        <p:nvCxnSpPr>
          <p:cNvPr id="18" name="Straight Connector 48"/>
          <p:cNvCxnSpPr>
            <a:stCxn id="22" idx="1"/>
            <a:endCxn id="7" idx="1"/>
          </p:cNvCxnSpPr>
          <p:nvPr/>
        </p:nvCxnSpPr>
        <p:spPr>
          <a:xfrm rot="10800000">
            <a:off x="2004996" y="4952158"/>
            <a:ext cx="1186025" cy="835205"/>
          </a:xfrm>
          <a:prstGeom prst="bentConnector3">
            <a:avLst>
              <a:gd name="adj1" fmla="val 119274"/>
            </a:avLst>
          </a:prstGeom>
          <a:ln w="38100">
            <a:solidFill>
              <a:srgbClr val="FFC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83184" y="4949478"/>
            <a:ext cx="647037"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Port</a:t>
            </a:r>
            <a:r>
              <a:rPr kumimoji="0" lang="en-US" sz="1200" b="1" i="0" u="none" strike="noStrike" kern="1200" cap="none" spc="0" normalizeH="0" noProof="0" dirty="0">
                <a:ln>
                  <a:noFill/>
                </a:ln>
                <a:solidFill>
                  <a:srgbClr val="00FF00"/>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 20</a:t>
            </a:r>
            <a:endParaRPr kumimoji="0" lang="en-US" sz="1200" b="1" i="0"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24" name="TextBox 23"/>
          <p:cNvSpPr txBox="1"/>
          <p:nvPr/>
        </p:nvSpPr>
        <p:spPr>
          <a:xfrm>
            <a:off x="947025" y="5199572"/>
            <a:ext cx="818557" cy="461665"/>
          </a:xfrm>
          <a:prstGeom prst="rect">
            <a:avLst/>
          </a:prstGeom>
          <a:noFill/>
        </p:spPr>
        <p:txBody>
          <a:bodyPr wrap="none" rtlCol="0">
            <a:spAutoFit/>
          </a:bodyPr>
          <a:lstStyle/>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 Port </a:t>
            </a:r>
          </a:p>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(1024+)</a:t>
            </a:r>
          </a:p>
        </p:txBody>
      </p:sp>
      <p:sp>
        <p:nvSpPr>
          <p:cNvPr id="25" name="TextBox 24"/>
          <p:cNvSpPr txBox="1"/>
          <p:nvPr/>
        </p:nvSpPr>
        <p:spPr>
          <a:xfrm>
            <a:off x="3945305" y="3841956"/>
            <a:ext cx="955647"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Active FTP</a:t>
            </a:r>
          </a:p>
        </p:txBody>
      </p:sp>
      <p:cxnSp>
        <p:nvCxnSpPr>
          <p:cNvPr id="27" name="Straight Connector 48"/>
          <p:cNvCxnSpPr>
            <a:stCxn id="10" idx="3"/>
            <a:endCxn id="22" idx="3"/>
          </p:cNvCxnSpPr>
          <p:nvPr/>
        </p:nvCxnSpPr>
        <p:spPr>
          <a:xfrm flipH="1">
            <a:off x="5952979" y="4563501"/>
            <a:ext cx="553683" cy="1223861"/>
          </a:xfrm>
          <a:prstGeom prst="bentConnector3">
            <a:avLst>
              <a:gd name="adj1" fmla="val -41287"/>
            </a:avLst>
          </a:prstGeom>
          <a:ln w="38100">
            <a:solidFill>
              <a:srgbClr val="00FF00"/>
            </a:solidFill>
            <a:headEnd type="none" w="med" len="med"/>
            <a:tailEnd type="non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a:off x="7406640" y="1280160"/>
            <a:ext cx="1371601" cy="1371600"/>
          </a:xfrm>
          <a:prstGeom prst="ellipse">
            <a:avLst/>
          </a:prstGeom>
          <a:blipFill rotWithShape="1">
            <a:blip r:embed="rId4">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2" name="Rectangle 21"/>
          <p:cNvSpPr/>
          <p:nvPr/>
        </p:nvSpPr>
        <p:spPr bwMode="auto">
          <a:xfrm>
            <a:off x="3191020" y="5545396"/>
            <a:ext cx="2761959" cy="483932"/>
          </a:xfrm>
          <a:prstGeom prst="rect">
            <a:avLst/>
          </a:prstGeom>
          <a:solidFill>
            <a:schemeClr val="tx1"/>
          </a:solid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r>
              <a:rPr lang="en-US" sz="1200" b="1" dirty="0">
                <a:solidFill>
                  <a:schemeClr val="bg1"/>
                </a:solidFill>
              </a:rPr>
              <a:t>FTP data connection initiation from port 20 on server to high port on client</a:t>
            </a:r>
          </a:p>
        </p:txBody>
      </p:sp>
    </p:spTree>
    <p:extLst>
      <p:ext uri="{BB962C8B-B14F-4D97-AF65-F5344CB8AC3E}">
        <p14:creationId xmlns:p14="http://schemas.microsoft.com/office/powerpoint/2010/main" val="1069594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7245485" cy="5334000"/>
          </a:xfrm>
        </p:spPr>
        <p:txBody>
          <a:bodyPr/>
          <a:lstStyle/>
          <a:p>
            <a:r>
              <a:rPr lang="pt-BR" dirty="0"/>
              <a:t>File Transfer Protocols </a:t>
            </a:r>
          </a:p>
          <a:p>
            <a:pPr lvl="1"/>
            <a:r>
              <a:rPr lang="pt-BR" dirty="0"/>
              <a:t>File Transfer Protocol (FTP)</a:t>
            </a:r>
            <a:endParaRPr lang="en-US" dirty="0"/>
          </a:p>
          <a:p>
            <a:pPr lvl="2"/>
            <a:r>
              <a:rPr lang="en-US" b="0" dirty="0"/>
              <a:t>Passive mode. </a:t>
            </a:r>
          </a:p>
          <a:p>
            <a:pPr lvl="3"/>
            <a:r>
              <a:rPr lang="en-US" sz="1600" b="0" dirty="0"/>
              <a:t>The server uses the command channel to send the client the information it needs to open a data channel.</a:t>
            </a:r>
          </a:p>
          <a:p>
            <a:pPr lvl="3"/>
            <a:r>
              <a:rPr lang="en-US" sz="1600" b="0" dirty="0"/>
              <a:t>Passive mode has the client initiating all connections, it works well across firewalls and network address translation gateways.</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39</a:t>
            </a:fld>
            <a:endParaRPr lang="en-US" altLang="en-US" dirty="0">
              <a:solidFill>
                <a:prstClr val="white"/>
              </a:solidFill>
            </a:endParaRPr>
          </a:p>
        </p:txBody>
      </p:sp>
      <p:pic>
        <p:nvPicPr>
          <p:cNvPr id="5" name="Picture 4"/>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2004995" y="4677837"/>
            <a:ext cx="822960" cy="548640"/>
          </a:xfrm>
          <a:prstGeom prst="rect">
            <a:avLst/>
          </a:prstGeom>
        </p:spPr>
      </p:pic>
      <p:sp>
        <p:nvSpPr>
          <p:cNvPr id="6" name="TextBox 5"/>
          <p:cNvSpPr txBox="1"/>
          <p:nvPr/>
        </p:nvSpPr>
        <p:spPr>
          <a:xfrm>
            <a:off x="2008307" y="5199573"/>
            <a:ext cx="81964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Client</a:t>
            </a:r>
          </a:p>
        </p:txBody>
      </p:sp>
      <p:sp>
        <p:nvSpPr>
          <p:cNvPr id="7" name="TextBox 6"/>
          <p:cNvSpPr txBox="1"/>
          <p:nvPr/>
        </p:nvSpPr>
        <p:spPr>
          <a:xfrm>
            <a:off x="5750368" y="4952157"/>
            <a:ext cx="856260"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Server</a:t>
            </a:r>
          </a:p>
        </p:txBody>
      </p:sp>
      <p:pic>
        <p:nvPicPr>
          <p:cNvPr id="8" name="Picture 7"/>
          <p:cNvPicPr>
            <a:picLocks noChangeAspect="1"/>
          </p:cNvPicPr>
          <p:nvPr/>
        </p:nvPicPr>
        <p:blipFill>
          <a:blip r:embed="rId3"/>
          <a:stretch>
            <a:fillRect/>
          </a:stretch>
        </p:blipFill>
        <p:spPr>
          <a:xfrm>
            <a:off x="5860430" y="4151985"/>
            <a:ext cx="646232" cy="823031"/>
          </a:xfrm>
          <a:prstGeom prst="rect">
            <a:avLst/>
          </a:prstGeom>
        </p:spPr>
      </p:pic>
      <p:cxnSp>
        <p:nvCxnSpPr>
          <p:cNvPr id="9" name="Straight Connector 48"/>
          <p:cNvCxnSpPr>
            <a:stCxn id="5" idx="3"/>
            <a:endCxn id="8" idx="1"/>
          </p:cNvCxnSpPr>
          <p:nvPr/>
        </p:nvCxnSpPr>
        <p:spPr>
          <a:xfrm flipV="1">
            <a:off x="2827955" y="4563501"/>
            <a:ext cx="3032475" cy="388656"/>
          </a:xfrm>
          <a:prstGeom prst="bentConnector3">
            <a:avLst>
              <a:gd name="adj1" fmla="val 8468"/>
            </a:avLst>
          </a:prstGeom>
          <a:ln w="38100">
            <a:solidFill>
              <a:schemeClr val="tx2">
                <a:lumMod val="40000"/>
                <a:lumOff val="60000"/>
              </a:schemeClr>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414555" y="4324713"/>
            <a:ext cx="2017143" cy="483932"/>
          </a:xfrm>
          <a:prstGeom prst="rect">
            <a:avLst/>
          </a:prstGeom>
          <a:solidFill>
            <a:schemeClr val="tx1"/>
          </a:solid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r>
              <a:rPr lang="en-US" sz="1200" b="1" dirty="0">
                <a:solidFill>
                  <a:schemeClr val="bg1"/>
                </a:solidFill>
              </a:rPr>
              <a:t>FTP control connection to </a:t>
            </a:r>
            <a:r>
              <a:rPr lang="en-US" sz="1200" b="1" dirty="0">
                <a:solidFill>
                  <a:schemeClr val="accent1">
                    <a:lumMod val="40000"/>
                    <a:lumOff val="60000"/>
                  </a:schemeClr>
                </a:solidFill>
              </a:rPr>
              <a:t>port 21 </a:t>
            </a:r>
            <a:r>
              <a:rPr lang="en-US" sz="1200" b="1" dirty="0">
                <a:solidFill>
                  <a:schemeClr val="bg1"/>
                </a:solidFill>
              </a:rPr>
              <a:t>from high port</a:t>
            </a:r>
          </a:p>
        </p:txBody>
      </p:sp>
      <p:cxnSp>
        <p:nvCxnSpPr>
          <p:cNvPr id="11" name="Straight Connector 48"/>
          <p:cNvCxnSpPr>
            <a:stCxn id="5" idx="1"/>
            <a:endCxn id="8" idx="3"/>
          </p:cNvCxnSpPr>
          <p:nvPr/>
        </p:nvCxnSpPr>
        <p:spPr>
          <a:xfrm rot="10800000" flipH="1">
            <a:off x="2004994" y="4563501"/>
            <a:ext cx="4501667" cy="388656"/>
          </a:xfrm>
          <a:prstGeom prst="bentConnector5">
            <a:avLst>
              <a:gd name="adj1" fmla="val -5078"/>
              <a:gd name="adj2" fmla="val -219162"/>
              <a:gd name="adj3" fmla="val 105078"/>
            </a:avLst>
          </a:prstGeom>
          <a:ln w="38100">
            <a:solidFill>
              <a:srgbClr val="FFC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191020" y="5545396"/>
            <a:ext cx="2761959" cy="483932"/>
          </a:xfrm>
          <a:prstGeom prst="rect">
            <a:avLst/>
          </a:prstGeom>
          <a:solidFill>
            <a:schemeClr val="tx1"/>
          </a:solid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r>
              <a:rPr lang="en-US" sz="1200" b="1" dirty="0">
                <a:solidFill>
                  <a:schemeClr val="bg1"/>
                </a:solidFill>
              </a:rPr>
              <a:t>FTP data connection initiation from high port on client to high port on the server</a:t>
            </a:r>
          </a:p>
        </p:txBody>
      </p:sp>
      <p:sp>
        <p:nvSpPr>
          <p:cNvPr id="14" name="TextBox 13"/>
          <p:cNvSpPr txBox="1"/>
          <p:nvPr/>
        </p:nvSpPr>
        <p:spPr>
          <a:xfrm>
            <a:off x="947025" y="5199572"/>
            <a:ext cx="818557" cy="461665"/>
          </a:xfrm>
          <a:prstGeom prst="rect">
            <a:avLst/>
          </a:prstGeom>
          <a:noFill/>
        </p:spPr>
        <p:txBody>
          <a:bodyPr wrap="none" rtlCol="0">
            <a:spAutoFit/>
          </a:bodyPr>
          <a:lstStyle/>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 Port </a:t>
            </a:r>
          </a:p>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(1024+)</a:t>
            </a:r>
          </a:p>
        </p:txBody>
      </p:sp>
      <p:sp>
        <p:nvSpPr>
          <p:cNvPr id="15" name="TextBox 14"/>
          <p:cNvSpPr txBox="1"/>
          <p:nvPr/>
        </p:nvSpPr>
        <p:spPr>
          <a:xfrm>
            <a:off x="3639101" y="3841956"/>
            <a:ext cx="156805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Passive FTP (PASV)</a:t>
            </a:r>
          </a:p>
        </p:txBody>
      </p:sp>
      <p:sp>
        <p:nvSpPr>
          <p:cNvPr id="23" name="TextBox 22"/>
          <p:cNvSpPr txBox="1"/>
          <p:nvPr/>
        </p:nvSpPr>
        <p:spPr>
          <a:xfrm>
            <a:off x="6883184" y="4949478"/>
            <a:ext cx="818557" cy="461665"/>
          </a:xfrm>
          <a:prstGeom prst="rect">
            <a:avLst/>
          </a:prstGeom>
          <a:noFill/>
        </p:spPr>
        <p:txBody>
          <a:bodyPr wrap="none" rtlCol="0">
            <a:spAutoFit/>
          </a:bodyPr>
          <a:lstStyle/>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 Port </a:t>
            </a:r>
          </a:p>
          <a:p>
            <a:pPr lvl="0" algn="ctr">
              <a:defRPr/>
            </a:pPr>
            <a:r>
              <a:rPr lang="en-US" sz="1200" b="1"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(1024+)</a:t>
            </a:r>
          </a:p>
        </p:txBody>
      </p:sp>
      <p:sp>
        <p:nvSpPr>
          <p:cNvPr id="25" name="Oval 24"/>
          <p:cNvSpPr>
            <a:spLocks noChangeAspect="1"/>
          </p:cNvSpPr>
          <p:nvPr/>
        </p:nvSpPr>
        <p:spPr>
          <a:xfrm>
            <a:off x="7406640" y="1280160"/>
            <a:ext cx="1371601" cy="1371600"/>
          </a:xfrm>
          <a:prstGeom prst="ellipse">
            <a:avLst/>
          </a:prstGeom>
          <a:blipFill rotWithShape="1">
            <a:blip r:embed="rId4">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93138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2"/>
          </p:nvPr>
        </p:nvSpPr>
        <p:spPr>
          <a:xfrm>
            <a:off x="379413" y="1058863"/>
            <a:ext cx="8408987" cy="5353050"/>
          </a:xfrm>
        </p:spPr>
        <p:txBody>
          <a:bodyPr/>
          <a:lstStyle/>
          <a:p>
            <a:pPr>
              <a:spcBef>
                <a:spcPts val="600"/>
              </a:spcBef>
            </a:pPr>
            <a:r>
              <a:rPr lang="en-US" b="0" dirty="0"/>
              <a:t>Communication Protocols</a:t>
            </a:r>
          </a:p>
          <a:p>
            <a:pPr>
              <a:spcBef>
                <a:spcPts val="600"/>
              </a:spcBef>
            </a:pPr>
            <a:r>
              <a:rPr lang="en-US" b="0" dirty="0"/>
              <a:t>Network Protocols</a:t>
            </a:r>
          </a:p>
          <a:p>
            <a:pPr>
              <a:spcBef>
                <a:spcPts val="600"/>
              </a:spcBef>
            </a:pPr>
            <a:r>
              <a:rPr lang="en-US" b="0" dirty="0"/>
              <a:t>Domain Name System (DNS) </a:t>
            </a:r>
          </a:p>
          <a:p>
            <a:pPr lvl="0">
              <a:spcBef>
                <a:spcPts val="600"/>
              </a:spcBef>
              <a:buClr>
                <a:srgbClr val="17406D">
                  <a:lumMod val="40000"/>
                  <a:lumOff val="60000"/>
                </a:srgbClr>
              </a:buClr>
            </a:pPr>
            <a:r>
              <a:rPr lang="en-US" b="0" dirty="0">
                <a:solidFill>
                  <a:prstClr val="white"/>
                </a:solidFill>
              </a:rPr>
              <a:t>SPF, DKIM &amp; DMARC</a:t>
            </a:r>
          </a:p>
          <a:p>
            <a:pPr>
              <a:spcBef>
                <a:spcPts val="600"/>
              </a:spcBef>
            </a:pPr>
            <a:r>
              <a:rPr lang="en-US" b="0" dirty="0"/>
              <a:t>Secure Shell (SSH)</a:t>
            </a:r>
          </a:p>
          <a:p>
            <a:pPr>
              <a:spcBef>
                <a:spcPts val="600"/>
              </a:spcBef>
            </a:pPr>
            <a:r>
              <a:rPr lang="en-US" b="0" dirty="0"/>
              <a:t>Secure Socket Layer (SSL) /Transport Layer Security (TLS)</a:t>
            </a:r>
          </a:p>
          <a:p>
            <a:pPr>
              <a:spcBef>
                <a:spcPts val="600"/>
              </a:spcBef>
            </a:pPr>
            <a:r>
              <a:rPr lang="en-US" b="0" dirty="0"/>
              <a:t>Web Browsing Protocols</a:t>
            </a:r>
          </a:p>
          <a:p>
            <a:pPr>
              <a:spcBef>
                <a:spcPts val="600"/>
              </a:spcBef>
            </a:pPr>
            <a:r>
              <a:rPr lang="en-US" b="0" dirty="0"/>
              <a:t>File Transfer Protocols</a:t>
            </a:r>
          </a:p>
          <a:p>
            <a:pPr>
              <a:spcBef>
                <a:spcPts val="600"/>
              </a:spcBef>
            </a:pPr>
            <a:r>
              <a:rPr lang="en-US" b="0" dirty="0"/>
              <a:t>Email Protocols</a:t>
            </a:r>
          </a:p>
          <a:p>
            <a:pPr lvl="0">
              <a:spcBef>
                <a:spcPts val="600"/>
              </a:spcBef>
              <a:buClr>
                <a:srgbClr val="17406D">
                  <a:lumMod val="40000"/>
                  <a:lumOff val="60000"/>
                </a:srgbClr>
              </a:buClr>
            </a:pPr>
            <a:r>
              <a:rPr lang="en-US" b="0" dirty="0">
                <a:solidFill>
                  <a:prstClr val="white"/>
                </a:solidFill>
              </a:rPr>
              <a:t>Directory Service Protocols</a:t>
            </a:r>
          </a:p>
          <a:p>
            <a:pPr lvl="0">
              <a:spcBef>
                <a:spcPts val="600"/>
              </a:spcBef>
              <a:buClr>
                <a:srgbClr val="17406D">
                  <a:lumMod val="40000"/>
                  <a:lumOff val="60000"/>
                </a:srgbClr>
              </a:buClr>
            </a:pPr>
            <a:r>
              <a:rPr lang="en-US" b="0" dirty="0">
                <a:solidFill>
                  <a:prstClr val="white"/>
                </a:solidFill>
              </a:rPr>
              <a:t>Voice &amp; Video Protocols</a:t>
            </a:r>
          </a:p>
          <a:p>
            <a:pPr>
              <a:spcBef>
                <a:spcPts val="600"/>
              </a:spcBef>
            </a:pPr>
            <a:r>
              <a:rPr lang="en-US" b="0" dirty="0"/>
              <a:t>Remote Desktop Protocol (RDP)</a:t>
            </a:r>
          </a:p>
          <a:p>
            <a:pPr>
              <a:spcBef>
                <a:spcPts val="600"/>
              </a:spcBef>
            </a:pPr>
            <a:r>
              <a:rPr lang="en-US" b="0" dirty="0"/>
              <a:t>Simple Network Management Protocol</a:t>
            </a:r>
          </a:p>
          <a:p>
            <a:pPr>
              <a:spcBef>
                <a:spcPts val="600"/>
              </a:spcBef>
            </a:pPr>
            <a:r>
              <a:rPr lang="en-US" b="0" dirty="0"/>
              <a:t>Network Timing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4</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Title 8"/>
          <p:cNvSpPr>
            <a:spLocks noGrp="1"/>
          </p:cNvSpPr>
          <p:nvPr>
            <p:ph type="title"/>
          </p:nvPr>
        </p:nvSpPr>
        <p:spPr/>
        <p:txBody>
          <a:bodyPr/>
          <a:lstStyle/>
          <a:p>
            <a:r>
              <a:rPr lang="en-US" dirty="0"/>
              <a:t>2. Ports, Protocols &amp; Services</a:t>
            </a:r>
          </a:p>
        </p:txBody>
      </p:sp>
    </p:spTree>
    <p:extLst>
      <p:ext uri="{BB962C8B-B14F-4D97-AF65-F5344CB8AC3E}">
        <p14:creationId xmlns:p14="http://schemas.microsoft.com/office/powerpoint/2010/main" val="2459274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8397239" cy="5334000"/>
          </a:xfrm>
        </p:spPr>
        <p:txBody>
          <a:bodyPr/>
          <a:lstStyle/>
          <a:p>
            <a:r>
              <a:rPr lang="en-US" dirty="0"/>
              <a:t>File Transfer Protocols </a:t>
            </a:r>
          </a:p>
          <a:p>
            <a:pPr lvl="1"/>
            <a:r>
              <a:rPr lang="en-US" dirty="0"/>
              <a:t>FTP Secure (FTPS)</a:t>
            </a:r>
          </a:p>
          <a:p>
            <a:pPr lvl="2">
              <a:spcBef>
                <a:spcPts val="600"/>
              </a:spcBef>
            </a:pPr>
            <a:r>
              <a:rPr lang="en-US" b="0" dirty="0"/>
              <a:t>tcp/990 for the FTPS control channel</a:t>
            </a:r>
          </a:p>
          <a:p>
            <a:pPr lvl="2">
              <a:spcBef>
                <a:spcPts val="600"/>
              </a:spcBef>
            </a:pPr>
            <a:r>
              <a:rPr lang="en-US" b="0" dirty="0"/>
              <a:t>tcp/989 for the FTPS data channel</a:t>
            </a:r>
          </a:p>
          <a:p>
            <a:pPr lvl="3">
              <a:spcBef>
                <a:spcPts val="600"/>
              </a:spcBef>
            </a:pPr>
            <a:r>
              <a:rPr lang="en-US" b="0" dirty="0"/>
              <a:t>Authentication performed via x.509 certificates</a:t>
            </a:r>
          </a:p>
          <a:p>
            <a:pPr lvl="3">
              <a:spcBef>
                <a:spcPts val="600"/>
              </a:spcBef>
            </a:pPr>
            <a:r>
              <a:rPr lang="en-US" b="0" dirty="0"/>
              <a:t>Requires a server X.509 certificate and private key</a:t>
            </a:r>
          </a:p>
          <a:p>
            <a:pPr lvl="3">
              <a:spcBef>
                <a:spcPts val="600"/>
              </a:spcBef>
            </a:pPr>
            <a:r>
              <a:rPr lang="en-US" b="0" dirty="0"/>
              <a:t>Negotiates a secure session using TCP port 990 for the control channel and 989 for the data channel</a:t>
            </a:r>
          </a:p>
          <a:p>
            <a:pPr lvl="2">
              <a:spcBef>
                <a:spcPts val="600"/>
              </a:spcBef>
            </a:pPr>
            <a:r>
              <a:rPr lang="en-US" b="0" dirty="0">
                <a:solidFill>
                  <a:prstClr val="white"/>
                </a:solidFill>
              </a:rPr>
              <a:t>This approach enables </a:t>
            </a:r>
            <a:r>
              <a:rPr lang="en-US" b="0" dirty="0">
                <a:solidFill>
                  <a:srgbClr val="FFC000"/>
                </a:solidFill>
              </a:rPr>
              <a:t>implicit </a:t>
            </a:r>
            <a:r>
              <a:rPr lang="en-US" b="0" dirty="0">
                <a:solidFill>
                  <a:prstClr val="white"/>
                </a:solidFill>
              </a:rPr>
              <a:t>Transport Layer Security (TLS) as soon as an FTP connection is established.</a:t>
            </a:r>
          </a:p>
          <a:p>
            <a:pPr lvl="3">
              <a:spcBef>
                <a:spcPts val="600"/>
              </a:spcBef>
            </a:pPr>
            <a:endParaRPr lang="en-US" b="0"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40</a:t>
            </a:fld>
            <a:endParaRPr lang="en-US" altLang="en-US" dirty="0">
              <a:solidFill>
                <a:prstClr val="white"/>
              </a:solidFill>
            </a:endParaRPr>
          </a:p>
        </p:txBody>
      </p:sp>
      <p:sp>
        <p:nvSpPr>
          <p:cNvPr id="12" name="Oval 11"/>
          <p:cNvSpPr>
            <a:spLocks noChangeAspect="1"/>
          </p:cNvSpPr>
          <p:nvPr/>
        </p:nvSpPr>
        <p:spPr>
          <a:xfrm>
            <a:off x="7406640" y="1280160"/>
            <a:ext cx="1371601" cy="1371600"/>
          </a:xfrm>
          <a:prstGeom prst="ellipse">
            <a:avLst/>
          </a:prstGeom>
          <a:blipFill rotWithShape="1">
            <a:blip r:embed="rId3">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nvGrpSpPr>
          <p:cNvPr id="5" name="Group 4">
            <a:extLst>
              <a:ext uri="{FF2B5EF4-FFF2-40B4-BE49-F238E27FC236}">
                <a16:creationId xmlns:a16="http://schemas.microsoft.com/office/drawing/2014/main" id="{E0E65C9F-C0AD-66F5-1BC6-D1CE416DDEE0}"/>
              </a:ext>
            </a:extLst>
          </p:cNvPr>
          <p:cNvGrpSpPr/>
          <p:nvPr/>
        </p:nvGrpSpPr>
        <p:grpSpPr>
          <a:xfrm>
            <a:off x="930925" y="4559300"/>
            <a:ext cx="7087334" cy="1828800"/>
            <a:chOff x="957757" y="3484852"/>
            <a:chExt cx="7250631" cy="1865333"/>
          </a:xfrm>
        </p:grpSpPr>
        <p:sp>
          <p:nvSpPr>
            <p:cNvPr id="6" name="TextBox 5">
              <a:extLst>
                <a:ext uri="{FF2B5EF4-FFF2-40B4-BE49-F238E27FC236}">
                  <a16:creationId xmlns:a16="http://schemas.microsoft.com/office/drawing/2014/main" id="{0DB0E75D-511B-C84E-A064-817F7DAF947D}"/>
                </a:ext>
              </a:extLst>
            </p:cNvPr>
            <p:cNvSpPr txBox="1"/>
            <p:nvPr/>
          </p:nvSpPr>
          <p:spPr>
            <a:xfrm>
              <a:off x="957757" y="4480560"/>
              <a:ext cx="178029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Public Key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(Public  x.509 Certificate)</a:t>
              </a:r>
            </a:p>
          </p:txBody>
        </p:sp>
        <p:sp>
          <p:nvSpPr>
            <p:cNvPr id="13" name="TextBox 12">
              <a:extLst>
                <a:ext uri="{FF2B5EF4-FFF2-40B4-BE49-F238E27FC236}">
                  <a16:creationId xmlns:a16="http://schemas.microsoft.com/office/drawing/2014/main" id="{42EAE942-49A9-D29D-D059-EF7B2531CBA7}"/>
                </a:ext>
              </a:extLst>
            </p:cNvPr>
            <p:cNvSpPr txBox="1"/>
            <p:nvPr/>
          </p:nvSpPr>
          <p:spPr>
            <a:xfrm>
              <a:off x="6406356" y="4480560"/>
              <a:ext cx="1802032"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Private key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(Private x.509 Certificate)</a:t>
              </a:r>
            </a:p>
          </p:txBody>
        </p:sp>
        <p:pic>
          <p:nvPicPr>
            <p:cNvPr id="14" name="Picture 13">
              <a:extLst>
                <a:ext uri="{FF2B5EF4-FFF2-40B4-BE49-F238E27FC236}">
                  <a16:creationId xmlns:a16="http://schemas.microsoft.com/office/drawing/2014/main" id="{4F12CC65-5C96-B384-CC4A-AF5F82208608}"/>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453224" y="3633303"/>
              <a:ext cx="822960" cy="548640"/>
            </a:xfrm>
            <a:prstGeom prst="rect">
              <a:avLst/>
            </a:prstGeom>
          </p:spPr>
        </p:pic>
        <p:sp>
          <p:nvSpPr>
            <p:cNvPr id="15" name="TextBox 14">
              <a:extLst>
                <a:ext uri="{FF2B5EF4-FFF2-40B4-BE49-F238E27FC236}">
                  <a16:creationId xmlns:a16="http://schemas.microsoft.com/office/drawing/2014/main" id="{A8E4C0BA-2885-BC3B-D886-6946A0C4AC86}"/>
                </a:ext>
              </a:extLst>
            </p:cNvPr>
            <p:cNvSpPr txBox="1"/>
            <p:nvPr/>
          </p:nvSpPr>
          <p:spPr>
            <a:xfrm>
              <a:off x="1456536" y="4155039"/>
              <a:ext cx="81964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Client</a:t>
              </a:r>
            </a:p>
          </p:txBody>
        </p:sp>
        <p:sp>
          <p:nvSpPr>
            <p:cNvPr id="16" name="TextBox 15">
              <a:extLst>
                <a:ext uri="{FF2B5EF4-FFF2-40B4-BE49-F238E27FC236}">
                  <a16:creationId xmlns:a16="http://schemas.microsoft.com/office/drawing/2014/main" id="{97EE85CC-1685-E798-8CE7-D11992C3AFD2}"/>
                </a:ext>
              </a:extLst>
            </p:cNvPr>
            <p:cNvSpPr txBox="1"/>
            <p:nvPr/>
          </p:nvSpPr>
          <p:spPr>
            <a:xfrm>
              <a:off x="6871281" y="4298472"/>
              <a:ext cx="856260"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FTP Server</a:t>
              </a:r>
            </a:p>
          </p:txBody>
        </p:sp>
        <p:pic>
          <p:nvPicPr>
            <p:cNvPr id="17" name="Picture 16">
              <a:extLst>
                <a:ext uri="{FF2B5EF4-FFF2-40B4-BE49-F238E27FC236}">
                  <a16:creationId xmlns:a16="http://schemas.microsoft.com/office/drawing/2014/main" id="{B76758F3-BA95-36B6-2DBD-BBCF47F43EC1}"/>
                </a:ext>
              </a:extLst>
            </p:cNvPr>
            <p:cNvPicPr>
              <a:picLocks noChangeAspect="1"/>
            </p:cNvPicPr>
            <p:nvPr/>
          </p:nvPicPr>
          <p:blipFill>
            <a:blip r:embed="rId5"/>
            <a:stretch>
              <a:fillRect/>
            </a:stretch>
          </p:blipFill>
          <p:spPr>
            <a:xfrm>
              <a:off x="6981343" y="3498300"/>
              <a:ext cx="646232" cy="823031"/>
            </a:xfrm>
            <a:prstGeom prst="rect">
              <a:avLst/>
            </a:prstGeom>
          </p:spPr>
        </p:pic>
        <p:sp>
          <p:nvSpPr>
            <p:cNvPr id="18" name="Can 17">
              <a:extLst>
                <a:ext uri="{FF2B5EF4-FFF2-40B4-BE49-F238E27FC236}">
                  <a16:creationId xmlns:a16="http://schemas.microsoft.com/office/drawing/2014/main" id="{4DAC6F6A-B37C-B13C-4050-873450200C74}"/>
                </a:ext>
              </a:extLst>
            </p:cNvPr>
            <p:cNvSpPr/>
            <p:nvPr/>
          </p:nvSpPr>
          <p:spPr bwMode="auto">
            <a:xfrm rot="5400000">
              <a:off x="4350524" y="2335140"/>
              <a:ext cx="457200" cy="3802925"/>
            </a:xfrm>
            <a:prstGeom prst="can">
              <a:avLst/>
            </a:prstGeom>
            <a:gradFill>
              <a:gsLst>
                <a:gs pos="0">
                  <a:schemeClr val="bg2">
                    <a:lumMod val="90000"/>
                    <a:alpha val="50000"/>
                  </a:schemeClr>
                </a:gs>
                <a:gs pos="100000">
                  <a:schemeClr val="bg2">
                    <a:lumMod val="90000"/>
                    <a:alpha val="30000"/>
                  </a:schemeClr>
                </a:gs>
              </a:gsLst>
              <a:lin ang="2700000" scaled="1"/>
            </a:gradFill>
            <a:ln w="28575">
              <a:solidFill>
                <a:schemeClr val="tx2">
                  <a:lumMod val="60000"/>
                  <a:lumOff val="40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19" name="Can 18">
              <a:extLst>
                <a:ext uri="{FF2B5EF4-FFF2-40B4-BE49-F238E27FC236}">
                  <a16:creationId xmlns:a16="http://schemas.microsoft.com/office/drawing/2014/main" id="{633623EF-06A0-7D9E-0AF5-5EE953B82FBE}"/>
                </a:ext>
              </a:extLst>
            </p:cNvPr>
            <p:cNvSpPr/>
            <p:nvPr/>
          </p:nvSpPr>
          <p:spPr bwMode="auto">
            <a:xfrm rot="5400000">
              <a:off x="4348375" y="1821125"/>
              <a:ext cx="457200" cy="3802925"/>
            </a:xfrm>
            <a:prstGeom prst="can">
              <a:avLst/>
            </a:prstGeom>
            <a:gradFill>
              <a:gsLst>
                <a:gs pos="0">
                  <a:schemeClr val="bg2">
                    <a:lumMod val="90000"/>
                    <a:alpha val="50000"/>
                  </a:schemeClr>
                </a:gs>
                <a:gs pos="100000">
                  <a:schemeClr val="bg2">
                    <a:lumMod val="90000"/>
                    <a:alpha val="30000"/>
                  </a:schemeClr>
                </a:gs>
              </a:gsLst>
              <a:lin ang="2700000" scaled="1"/>
            </a:gradFill>
            <a:ln w="28575">
              <a:solidFill>
                <a:schemeClr val="tx2">
                  <a:lumMod val="60000"/>
                  <a:lumOff val="40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
          <p:nvSpPr>
            <p:cNvPr id="20" name="Left-Right Arrow 19">
              <a:extLst>
                <a:ext uri="{FF2B5EF4-FFF2-40B4-BE49-F238E27FC236}">
                  <a16:creationId xmlns:a16="http://schemas.microsoft.com/office/drawing/2014/main" id="{4106DC04-0D10-6C97-FB58-7F6E2FFD5D13}"/>
                </a:ext>
              </a:extLst>
            </p:cNvPr>
            <p:cNvSpPr/>
            <p:nvPr/>
          </p:nvSpPr>
          <p:spPr bwMode="auto">
            <a:xfrm>
              <a:off x="2367609" y="3484852"/>
              <a:ext cx="4415140" cy="457200"/>
            </a:xfrm>
            <a:prstGeom prst="leftRightArrow">
              <a:avLst/>
            </a:prstGeom>
            <a:solidFill>
              <a:srgbClr val="FFCC00">
                <a:alpha val="30000"/>
              </a:srgbClr>
            </a:solidFill>
            <a:ln w="12700">
              <a:solidFill>
                <a:srgbClr val="FFCC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noProof="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Port 990 Control Channel</a:t>
              </a:r>
              <a:endPar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1" name="Left-Right Arrow 20">
              <a:extLst>
                <a:ext uri="{FF2B5EF4-FFF2-40B4-BE49-F238E27FC236}">
                  <a16:creationId xmlns:a16="http://schemas.microsoft.com/office/drawing/2014/main" id="{DC3A2B3C-BC5C-E005-0F4E-843DA2173993}"/>
                </a:ext>
              </a:extLst>
            </p:cNvPr>
            <p:cNvSpPr/>
            <p:nvPr/>
          </p:nvSpPr>
          <p:spPr bwMode="auto">
            <a:xfrm>
              <a:off x="2367609" y="4008002"/>
              <a:ext cx="4415140" cy="457200"/>
            </a:xfrm>
            <a:prstGeom prst="leftRightArrow">
              <a:avLst/>
            </a:prstGeom>
            <a:solidFill>
              <a:srgbClr val="FFCC00">
                <a:alpha val="30000"/>
              </a:srgbClr>
            </a:solidFill>
            <a:ln w="12700">
              <a:solidFill>
                <a:srgbClr val="FFCC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noProof="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Port 989 Data Channel</a:t>
              </a:r>
              <a:endPar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22" name="Rectangle 21">
              <a:extLst>
                <a:ext uri="{FF2B5EF4-FFF2-40B4-BE49-F238E27FC236}">
                  <a16:creationId xmlns:a16="http://schemas.microsoft.com/office/drawing/2014/main" id="{79084301-ABDD-D3A6-8167-13FB1FCE7393}"/>
                </a:ext>
              </a:extLst>
            </p:cNvPr>
            <p:cNvSpPr/>
            <p:nvPr/>
          </p:nvSpPr>
          <p:spPr>
            <a:xfrm>
              <a:off x="3662909" y="5073186"/>
              <a:ext cx="1824538" cy="276999"/>
            </a:xfrm>
            <a:prstGeom prst="rect">
              <a:avLst/>
            </a:prstGeom>
          </p:spPr>
          <p:txBody>
            <a:bodyPr wrap="none">
              <a:spAutoFit/>
            </a:bodyP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Encrypted SSL/TLS Tunnel</a:t>
              </a:r>
            </a:p>
          </p:txBody>
        </p:sp>
        <p:pic>
          <p:nvPicPr>
            <p:cNvPr id="23" name="Picture 22">
              <a:extLst>
                <a:ext uri="{FF2B5EF4-FFF2-40B4-BE49-F238E27FC236}">
                  <a16:creationId xmlns:a16="http://schemas.microsoft.com/office/drawing/2014/main" id="{642AFD11-74F7-9601-1BF9-BC1B5B1B8228}"/>
                </a:ext>
              </a:extLst>
            </p:cNvPr>
            <p:cNvPicPr>
              <a:picLocks noChangeAspect="1"/>
            </p:cNvPicPr>
            <p:nvPr/>
          </p:nvPicPr>
          <p:blipFill>
            <a:blip r:embed="rId6"/>
            <a:stretch>
              <a:fillRect/>
            </a:stretch>
          </p:blipFill>
          <p:spPr>
            <a:xfrm>
              <a:off x="4417278" y="4589083"/>
              <a:ext cx="309853" cy="457200"/>
            </a:xfrm>
            <a:prstGeom prst="rect">
              <a:avLst/>
            </a:prstGeom>
          </p:spPr>
        </p:pic>
      </p:grpSp>
    </p:spTree>
    <p:extLst>
      <p:ext uri="{BB962C8B-B14F-4D97-AF65-F5344CB8AC3E}">
        <p14:creationId xmlns:p14="http://schemas.microsoft.com/office/powerpoint/2010/main" val="2203920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33"/>
          <p:cNvSpPr>
            <a:spLocks noGrp="1"/>
          </p:cNvSpPr>
          <p:nvPr>
            <p:ph sz="half" idx="1"/>
          </p:nvPr>
        </p:nvSpPr>
        <p:spPr>
          <a:xfrm>
            <a:off x="381000" y="1066800"/>
            <a:ext cx="7607300" cy="5334000"/>
          </a:xfrm>
        </p:spPr>
        <p:txBody>
          <a:bodyPr/>
          <a:lstStyle/>
          <a:p>
            <a:r>
              <a:rPr lang="en-US" dirty="0"/>
              <a:t>File Transfer Protocols </a:t>
            </a:r>
          </a:p>
          <a:p>
            <a:pPr lvl="1"/>
            <a:r>
              <a:rPr lang="en-US" dirty="0"/>
              <a:t>FTP over explicit SSL/TLS (FTPES). </a:t>
            </a:r>
          </a:p>
          <a:p>
            <a:pPr lvl="2"/>
            <a:r>
              <a:rPr lang="en-US" b="0" dirty="0"/>
              <a:t>This approach enables explicit TLS support by upgrading an FTP connection over port 21 to an encrypted connection. </a:t>
            </a:r>
          </a:p>
          <a:p>
            <a:pPr lvl="2"/>
            <a:r>
              <a:rPr lang="en-US" b="0" dirty="0"/>
              <a:t>Commonly used approach by web and file sharing services to enable secure file transfers.</a:t>
            </a:r>
          </a:p>
          <a:p>
            <a:pPr lvl="2"/>
            <a:r>
              <a:rPr lang="en-US" b="0" dirty="0"/>
              <a:t>Client must request security; if they do not, the session will be refused.</a:t>
            </a:r>
          </a:p>
          <a:p>
            <a:pPr marL="0" lvl="1" indent="0">
              <a:buNone/>
            </a:pPr>
            <a:endParaRPr lang="en-US" dirty="0"/>
          </a:p>
        </p:txBody>
      </p:sp>
      <p:sp>
        <p:nvSpPr>
          <p:cNvPr id="33" name="Title 3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41</a:t>
            </a:fld>
            <a:endParaRPr lang="en-US" altLang="en-US" dirty="0"/>
          </a:p>
        </p:txBody>
      </p:sp>
      <p:sp>
        <p:nvSpPr>
          <p:cNvPr id="37" name="Oval 36"/>
          <p:cNvSpPr>
            <a:spLocks noChangeAspect="1"/>
          </p:cNvSpPr>
          <p:nvPr/>
        </p:nvSpPr>
        <p:spPr>
          <a:xfrm>
            <a:off x="7406640" y="1280160"/>
            <a:ext cx="1371601" cy="1371600"/>
          </a:xfrm>
          <a:prstGeom prst="ellipse">
            <a:avLst/>
          </a:prstGeom>
          <a:blipFill rotWithShape="1">
            <a:blip r:embed="rId2">
              <a:duotone>
                <a:schemeClr val="accent1">
                  <a:shade val="45000"/>
                  <a:satMod val="135000"/>
                </a:schemeClr>
                <a:prstClr val="white"/>
              </a:duotone>
            </a:blip>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547319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Email Protocols</a:t>
            </a:r>
          </a:p>
          <a:p>
            <a:pPr lvl="1"/>
            <a:r>
              <a:rPr lang="en-US" b="0" dirty="0"/>
              <a:t>Email Architecture</a:t>
            </a:r>
          </a:p>
          <a:p>
            <a:pPr lvl="2"/>
            <a:r>
              <a:rPr lang="en-US" b="0" dirty="0"/>
              <a:t>SMTP – Outgoing or Send Mail</a:t>
            </a:r>
          </a:p>
          <a:p>
            <a:pPr lvl="2"/>
            <a:r>
              <a:rPr lang="en-US" b="0" dirty="0"/>
              <a:t>POP3 / IMAP4 – Incoming or Receive Mail</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42</a:t>
            </a:fld>
            <a:endParaRPr lang="en-US" altLang="en-US" dirty="0">
              <a:solidFill>
                <a:prstClr val="white"/>
              </a:solidFill>
            </a:endParaRPr>
          </a:p>
        </p:txBody>
      </p:sp>
      <p:pic>
        <p:nvPicPr>
          <p:cNvPr id="8" name="Picture 7"/>
          <p:cNvPicPr>
            <a:picLocks noChangeAspect="1"/>
          </p:cNvPicPr>
          <p:nvPr/>
        </p:nvPicPr>
        <p:blipFill>
          <a:blip r:embed="rId2"/>
          <a:stretch>
            <a:fillRect/>
          </a:stretch>
        </p:blipFill>
        <p:spPr>
          <a:xfrm>
            <a:off x="7754821" y="3310748"/>
            <a:ext cx="1095655" cy="731520"/>
          </a:xfrm>
          <a:prstGeom prst="rect">
            <a:avLst/>
          </a:prstGeom>
        </p:spPr>
      </p:pic>
      <p:sp>
        <p:nvSpPr>
          <p:cNvPr id="9" name="Right Arrow 8"/>
          <p:cNvSpPr/>
          <p:nvPr/>
        </p:nvSpPr>
        <p:spPr>
          <a:xfrm>
            <a:off x="6331049" y="3293844"/>
            <a:ext cx="1643981" cy="694612"/>
          </a:xfrm>
          <a:prstGeom prst="rightArrow">
            <a:avLst>
              <a:gd name="adj1" fmla="val 50000"/>
              <a:gd name="adj2" fmla="val 55004"/>
            </a:avLst>
          </a:prstGeom>
          <a:solidFill>
            <a:schemeClr val="tx1"/>
          </a:solidFill>
          <a:ln w="28575">
            <a:solidFill>
              <a:schemeClr val="bg1"/>
            </a:solidFill>
          </a:ln>
          <a:effectLst>
            <a:outerShdw blurRad="50800" dist="127000" dir="13500000" algn="br" rotWithShape="0">
              <a:prstClr val="black">
                <a:alpha val="50000"/>
              </a:prstClr>
            </a:outerShdw>
          </a:effectLst>
          <a:scene3d>
            <a:camera prst="orthographicFront"/>
            <a:lightRig rig="floo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p3d>
              <a:bevelT w="31750" h="25400"/>
            </a:sp3d>
          </a:bodyPr>
          <a:lstStyle/>
          <a:p>
            <a:pPr algn="ctr" defTabSz="342900"/>
            <a:r>
              <a:rPr lang="en-US" sz="1400" b="1" spc="188" dirty="0">
                <a:solidFill>
                  <a:prstClr val="white">
                    <a:lumMod val="85000"/>
                  </a:prstClr>
                </a:solidFill>
                <a:effectLst>
                  <a:outerShdw blurRad="38100" dist="38100" dir="2700000" algn="tl">
                    <a:srgbClr val="000000">
                      <a:alpha val="43137"/>
                    </a:srgbClr>
                  </a:outerShdw>
                </a:effectLst>
                <a:latin typeface="Agency FB" panose="020B0503020202020204" pitchFamily="34" charset="0"/>
              </a:rPr>
              <a:t> IMAP4/POP3</a:t>
            </a:r>
          </a:p>
        </p:txBody>
      </p:sp>
      <p:pic>
        <p:nvPicPr>
          <p:cNvPr id="10" name="Picture 9"/>
          <p:cNvPicPr>
            <a:picLocks noChangeAspect="1"/>
          </p:cNvPicPr>
          <p:nvPr/>
        </p:nvPicPr>
        <p:blipFill>
          <a:blip r:embed="rId3"/>
          <a:stretch>
            <a:fillRect/>
          </a:stretch>
        </p:blipFill>
        <p:spPr>
          <a:xfrm>
            <a:off x="5862696" y="3256936"/>
            <a:ext cx="574382" cy="731520"/>
          </a:xfrm>
          <a:prstGeom prst="rect">
            <a:avLst/>
          </a:prstGeom>
        </p:spPr>
      </p:pic>
      <p:sp>
        <p:nvSpPr>
          <p:cNvPr id="11" name="Right Arrow 10"/>
          <p:cNvSpPr/>
          <p:nvPr/>
        </p:nvSpPr>
        <p:spPr>
          <a:xfrm>
            <a:off x="2781385" y="3310748"/>
            <a:ext cx="3220212" cy="731520"/>
          </a:xfrm>
          <a:prstGeom prst="rightArrow">
            <a:avLst>
              <a:gd name="adj1" fmla="val 50000"/>
              <a:gd name="adj2" fmla="val 55004"/>
            </a:avLst>
          </a:prstGeom>
          <a:solidFill>
            <a:schemeClr val="tx1"/>
          </a:solidFill>
          <a:ln w="28575">
            <a:solidFill>
              <a:schemeClr val="bg1"/>
            </a:solidFill>
          </a:ln>
          <a:effectLst>
            <a:outerShdw blurRad="50800" dist="127000" dir="13500000" algn="br" rotWithShape="0">
              <a:prstClr val="black">
                <a:alpha val="50000"/>
              </a:prstClr>
            </a:outerShdw>
          </a:effectLst>
          <a:scene3d>
            <a:camera prst="orthographicFront"/>
            <a:lightRig rig="floo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p3d>
              <a:bevelT w="31750" h="25400"/>
            </a:sp3d>
          </a:bodyPr>
          <a:lstStyle/>
          <a:p>
            <a:pPr algn="ctr" defTabSz="342900"/>
            <a:r>
              <a:rPr lang="en-US" sz="20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rPr>
              <a:t>                       </a:t>
            </a:r>
            <a:r>
              <a:rPr lang="en-US" sz="16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rPr>
              <a:t>SMTP</a:t>
            </a:r>
            <a:endParaRPr lang="en-US" sz="20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endParaRPr>
          </a:p>
        </p:txBody>
      </p:sp>
      <p:pic>
        <p:nvPicPr>
          <p:cNvPr id="12" name="Picture 11"/>
          <p:cNvPicPr>
            <a:picLocks noChangeAspect="1"/>
          </p:cNvPicPr>
          <p:nvPr/>
        </p:nvPicPr>
        <p:blipFill>
          <a:blip r:embed="rId3"/>
          <a:stretch>
            <a:fillRect/>
          </a:stretch>
        </p:blipFill>
        <p:spPr>
          <a:xfrm>
            <a:off x="2657777" y="3310748"/>
            <a:ext cx="574382" cy="731520"/>
          </a:xfrm>
          <a:prstGeom prst="rect">
            <a:avLst/>
          </a:prstGeom>
        </p:spPr>
      </p:pic>
      <p:sp>
        <p:nvSpPr>
          <p:cNvPr id="13" name="Rectangle 12"/>
          <p:cNvSpPr>
            <a:spLocks noChangeAspect="1"/>
          </p:cNvSpPr>
          <p:nvPr/>
        </p:nvSpPr>
        <p:spPr>
          <a:xfrm>
            <a:off x="3576986" y="3310748"/>
            <a:ext cx="1316734" cy="731520"/>
          </a:xfrm>
          <a:prstGeom prst="rect">
            <a:avLst/>
          </a:prstGeom>
          <a:blipFill rotWithShape="1">
            <a:blip r:embed="rId4"/>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tIns="137160" anchor="ctr">
            <a:scene3d>
              <a:camera prst="orthographicFront"/>
              <a:lightRig rig="balanced" dir="t"/>
            </a:scene3d>
            <a:sp3d prstMaterial="metal">
              <a:bevelT w="31750" h="25400"/>
            </a:sp3d>
          </a:bodyPr>
          <a:lstStyle/>
          <a:p>
            <a:pPr algn="ctr" defTabSz="342900"/>
            <a:r>
              <a:rPr lang="en-US" b="1" spc="200" dirty="0">
                <a:solidFill>
                  <a:prstClr val="white">
                    <a:hueOff val="0"/>
                    <a:satOff val="0"/>
                    <a:lumOff val="0"/>
                    <a:alphaOff val="0"/>
                  </a:prstClr>
                </a:solidFill>
                <a:effectLst>
                  <a:outerShdw blurRad="38100" dist="38100" dir="2700000" algn="tl">
                    <a:srgbClr val="000000">
                      <a:alpha val="43137"/>
                    </a:srgbClr>
                  </a:outerShdw>
                </a:effectLst>
                <a:latin typeface="Agency FB" panose="020B0503020202020204" pitchFamily="34" charset="0"/>
              </a:rPr>
              <a:t>Internet</a:t>
            </a:r>
          </a:p>
        </p:txBody>
      </p:sp>
      <p:sp>
        <p:nvSpPr>
          <p:cNvPr id="14" name="TextBox 13"/>
          <p:cNvSpPr txBox="1"/>
          <p:nvPr/>
        </p:nvSpPr>
        <p:spPr>
          <a:xfrm>
            <a:off x="2358725" y="4042268"/>
            <a:ext cx="1053494" cy="473206"/>
          </a:xfrm>
          <a:prstGeom prst="rect">
            <a:avLst/>
          </a:prstGeom>
          <a:noFill/>
        </p:spPr>
        <p:txBody>
          <a:bodyPr wrap="none" rtlCol="0">
            <a:spAutoFit/>
          </a:bodyPr>
          <a:lstStyle/>
          <a:p>
            <a:pPr algn="ctr" defTabSz="342900"/>
            <a:r>
              <a:rPr lang="en-US" sz="825" b="1" dirty="0">
                <a:solidFill>
                  <a:prstClr val="white"/>
                </a:solidFill>
                <a:effectLst>
                  <a:outerShdw blurRad="38100" dist="38100" dir="2700000" algn="tl">
                    <a:srgbClr val="000000">
                      <a:alpha val="43137"/>
                    </a:srgbClr>
                  </a:outerShdw>
                </a:effectLst>
                <a:latin typeface="Calibri" panose="020F0502020204030204"/>
              </a:rPr>
              <a:t>SMTP Server</a:t>
            </a:r>
          </a:p>
          <a:p>
            <a:pPr defTabSz="342900"/>
            <a:r>
              <a:rPr lang="en-US" sz="825" b="1" dirty="0">
                <a:solidFill>
                  <a:prstClr val="white"/>
                </a:solidFill>
                <a:effectLst>
                  <a:outerShdw blurRad="38100" dist="38100" dir="2700000" algn="tl">
                    <a:srgbClr val="000000">
                      <a:alpha val="43137"/>
                    </a:srgbClr>
                  </a:outerShdw>
                </a:effectLst>
                <a:latin typeface="Calibri" panose="020F0502020204030204"/>
              </a:rPr>
              <a:t>Mail Transfer Agent</a:t>
            </a:r>
          </a:p>
          <a:p>
            <a:pPr algn="ctr" defTabSz="342900"/>
            <a:r>
              <a:rPr lang="en-US" sz="825" b="1" dirty="0">
                <a:solidFill>
                  <a:prstClr val="white"/>
                </a:solidFill>
                <a:effectLst>
                  <a:outerShdw blurRad="38100" dist="38100" dir="2700000" algn="tl">
                    <a:srgbClr val="000000">
                      <a:alpha val="43137"/>
                    </a:srgbClr>
                  </a:outerShdw>
                </a:effectLst>
                <a:latin typeface="Calibri" panose="020F0502020204030204"/>
              </a:rPr>
              <a:t>(MTA)</a:t>
            </a:r>
          </a:p>
        </p:txBody>
      </p:sp>
      <p:sp>
        <p:nvSpPr>
          <p:cNvPr id="15" name="TextBox 14"/>
          <p:cNvSpPr txBox="1"/>
          <p:nvPr/>
        </p:nvSpPr>
        <p:spPr>
          <a:xfrm>
            <a:off x="409760" y="4083440"/>
            <a:ext cx="710451" cy="219291"/>
          </a:xfrm>
          <a:prstGeom prst="rect">
            <a:avLst/>
          </a:prstGeom>
          <a:noFill/>
        </p:spPr>
        <p:txBody>
          <a:bodyPr wrap="none" rtlCol="0">
            <a:spAutoFit/>
          </a:bodyPr>
          <a:lstStyle/>
          <a:p>
            <a:pPr defTabSz="342900"/>
            <a:r>
              <a:rPr lang="en-US" sz="825" b="1" dirty="0">
                <a:solidFill>
                  <a:prstClr val="white"/>
                </a:solidFill>
                <a:effectLst>
                  <a:outerShdw blurRad="38100" dist="38100" dir="2700000" algn="tl">
                    <a:srgbClr val="000000">
                      <a:alpha val="43137"/>
                    </a:srgbClr>
                  </a:outerShdw>
                </a:effectLst>
                <a:latin typeface="Calibri" panose="020F0502020204030204"/>
              </a:rPr>
              <a:t>Mail Sender</a:t>
            </a:r>
          </a:p>
        </p:txBody>
      </p:sp>
      <p:sp>
        <p:nvSpPr>
          <p:cNvPr id="16" name="Right Arrow 15"/>
          <p:cNvSpPr/>
          <p:nvPr/>
        </p:nvSpPr>
        <p:spPr>
          <a:xfrm>
            <a:off x="963263" y="3310748"/>
            <a:ext cx="1818123" cy="731520"/>
          </a:xfrm>
          <a:prstGeom prst="rightArrow">
            <a:avLst>
              <a:gd name="adj1" fmla="val 50000"/>
              <a:gd name="adj2" fmla="val 55004"/>
            </a:avLst>
          </a:prstGeom>
          <a:solidFill>
            <a:schemeClr val="tx1"/>
          </a:solidFill>
          <a:ln w="28575">
            <a:solidFill>
              <a:schemeClr val="bg1"/>
            </a:solidFill>
          </a:ln>
          <a:effectLst>
            <a:outerShdw blurRad="50800" dist="127000" dir="13500000" algn="br" rotWithShape="0">
              <a:prstClr val="black">
                <a:alpha val="50000"/>
              </a:prstClr>
            </a:outerShdw>
          </a:effectLst>
          <a:scene3d>
            <a:camera prst="orthographicFront"/>
            <a:lightRig rig="floo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p3d>
              <a:bevelT w="31750" h="25400"/>
            </a:sp3d>
          </a:bodyPr>
          <a:lstStyle/>
          <a:p>
            <a:pPr algn="ctr" defTabSz="342900"/>
            <a:r>
              <a:rPr lang="en-US" sz="20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rPr>
              <a:t>    </a:t>
            </a:r>
            <a:r>
              <a:rPr lang="en-US" sz="16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rPr>
              <a:t>SMTP</a:t>
            </a:r>
            <a:endParaRPr lang="en-US" sz="2000" b="1" spc="250" dirty="0">
              <a:solidFill>
                <a:prstClr val="white">
                  <a:lumMod val="85000"/>
                </a:prstClr>
              </a:solidFill>
              <a:effectLst>
                <a:outerShdw blurRad="38100" dist="38100" dir="2700000" algn="tl">
                  <a:srgbClr val="000000">
                    <a:alpha val="43137"/>
                  </a:srgbClr>
                </a:outerShdw>
              </a:effectLst>
              <a:latin typeface="Agency FB" panose="020B0503020202020204" pitchFamily="34" charset="0"/>
            </a:endParaRPr>
          </a:p>
        </p:txBody>
      </p:sp>
      <p:pic>
        <p:nvPicPr>
          <p:cNvPr id="17" name="Picture 16"/>
          <p:cNvPicPr>
            <a:picLocks noChangeAspect="1"/>
          </p:cNvPicPr>
          <p:nvPr/>
        </p:nvPicPr>
        <p:blipFill>
          <a:blip r:embed="rId5"/>
          <a:stretch>
            <a:fillRect/>
          </a:stretch>
        </p:blipFill>
        <p:spPr>
          <a:xfrm>
            <a:off x="177906" y="3368040"/>
            <a:ext cx="1095655" cy="731520"/>
          </a:xfrm>
          <a:prstGeom prst="rect">
            <a:avLst/>
          </a:prstGeom>
        </p:spPr>
      </p:pic>
      <p:sp>
        <p:nvSpPr>
          <p:cNvPr id="18" name="TextBox 17"/>
          <p:cNvSpPr txBox="1"/>
          <p:nvPr/>
        </p:nvSpPr>
        <p:spPr>
          <a:xfrm>
            <a:off x="5674410" y="4042268"/>
            <a:ext cx="841897" cy="473206"/>
          </a:xfrm>
          <a:prstGeom prst="rect">
            <a:avLst/>
          </a:prstGeom>
          <a:noFill/>
        </p:spPr>
        <p:txBody>
          <a:bodyPr wrap="none" rtlCol="0">
            <a:spAutoFit/>
          </a:bodyPr>
          <a:lstStyle/>
          <a:p>
            <a:pPr algn="ctr" defTabSz="342900"/>
            <a:r>
              <a:rPr lang="en-US" sz="825" b="1" dirty="0">
                <a:solidFill>
                  <a:prstClr val="white"/>
                </a:solidFill>
                <a:effectLst>
                  <a:outerShdw blurRad="38100" dist="38100" dir="2700000" algn="tl">
                    <a:srgbClr val="000000">
                      <a:alpha val="43137"/>
                    </a:srgbClr>
                  </a:outerShdw>
                </a:effectLst>
                <a:latin typeface="Calibri" panose="020F0502020204030204"/>
              </a:rPr>
              <a:t>SMTP Server</a:t>
            </a:r>
          </a:p>
          <a:p>
            <a:pPr defTabSz="342900"/>
            <a:r>
              <a:rPr lang="en-US" sz="825" b="1" dirty="0">
                <a:solidFill>
                  <a:prstClr val="white"/>
                </a:solidFill>
                <a:effectLst>
                  <a:outerShdw blurRad="38100" dist="38100" dir="2700000" algn="tl">
                    <a:srgbClr val="000000">
                      <a:alpha val="43137"/>
                    </a:srgbClr>
                  </a:outerShdw>
                </a:effectLst>
                <a:latin typeface="Calibri" panose="020F0502020204030204"/>
              </a:rPr>
              <a:t>Mail Exchange </a:t>
            </a:r>
          </a:p>
          <a:p>
            <a:pPr algn="ctr" defTabSz="342900"/>
            <a:r>
              <a:rPr lang="en-US" sz="825" b="1" dirty="0">
                <a:solidFill>
                  <a:prstClr val="white"/>
                </a:solidFill>
                <a:effectLst>
                  <a:outerShdw blurRad="38100" dist="38100" dir="2700000" algn="tl">
                    <a:srgbClr val="000000">
                      <a:alpha val="43137"/>
                    </a:srgbClr>
                  </a:outerShdw>
                </a:effectLst>
                <a:latin typeface="Calibri" panose="020F0502020204030204"/>
              </a:rPr>
              <a:t>(MX)</a:t>
            </a:r>
          </a:p>
        </p:txBody>
      </p:sp>
      <p:sp>
        <p:nvSpPr>
          <p:cNvPr id="19" name="TextBox 18"/>
          <p:cNvSpPr txBox="1"/>
          <p:nvPr/>
        </p:nvSpPr>
        <p:spPr>
          <a:xfrm>
            <a:off x="7995975" y="4042269"/>
            <a:ext cx="710451" cy="219291"/>
          </a:xfrm>
          <a:prstGeom prst="rect">
            <a:avLst/>
          </a:prstGeom>
          <a:noFill/>
        </p:spPr>
        <p:txBody>
          <a:bodyPr wrap="none" rtlCol="0">
            <a:spAutoFit/>
          </a:bodyPr>
          <a:lstStyle/>
          <a:p>
            <a:pPr defTabSz="342900"/>
            <a:r>
              <a:rPr lang="en-US" sz="825" b="1" dirty="0">
                <a:solidFill>
                  <a:prstClr val="white"/>
                </a:solidFill>
                <a:effectLst>
                  <a:outerShdw blurRad="38100" dist="38100" dir="2700000" algn="tl">
                    <a:srgbClr val="000000">
                      <a:alpha val="43137"/>
                    </a:srgbClr>
                  </a:outerShdw>
                </a:effectLst>
                <a:latin typeface="Calibri" panose="020F0502020204030204"/>
              </a:rPr>
              <a:t>Mail Sender</a:t>
            </a:r>
          </a:p>
        </p:txBody>
      </p:sp>
    </p:spTree>
    <p:extLst>
      <p:ext uri="{BB962C8B-B14F-4D97-AF65-F5344CB8AC3E}">
        <p14:creationId xmlns:p14="http://schemas.microsoft.com/office/powerpoint/2010/main" val="1568531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2"/>
          <a:stretch>
            <a:fillRect/>
          </a:stretch>
        </p:blipFill>
        <p:spPr>
          <a:xfrm>
            <a:off x="822960" y="3383280"/>
            <a:ext cx="4799984" cy="2286000"/>
          </a:xfrm>
          <a:prstGeom prst="rect">
            <a:avLst/>
          </a:prstGeom>
        </p:spPr>
      </p:pic>
      <p:sp>
        <p:nvSpPr>
          <p:cNvPr id="8" name="Content Placeholder 7"/>
          <p:cNvSpPr>
            <a:spLocks noGrp="1"/>
          </p:cNvSpPr>
          <p:nvPr>
            <p:ph sz="half" idx="1"/>
          </p:nvPr>
        </p:nvSpPr>
        <p:spPr/>
        <p:txBody>
          <a:bodyPr/>
          <a:lstStyle/>
          <a:p>
            <a:r>
              <a:rPr lang="en-US" dirty="0"/>
              <a:t>Email Protocols</a:t>
            </a:r>
          </a:p>
          <a:p>
            <a:pPr lvl="1"/>
            <a:r>
              <a:rPr lang="en-US" b="0" dirty="0"/>
              <a:t>Simple Mail Transfer Protocol (SMTP)</a:t>
            </a:r>
          </a:p>
          <a:p>
            <a:pPr lvl="2"/>
            <a:r>
              <a:rPr lang="en-US" b="0" dirty="0"/>
              <a:t>Outgoing mail</a:t>
            </a:r>
          </a:p>
          <a:p>
            <a:pPr lvl="3"/>
            <a:r>
              <a:rPr lang="en-US" b="0" dirty="0"/>
              <a:t>Transfers email from client -&gt; server</a:t>
            </a:r>
          </a:p>
          <a:p>
            <a:pPr lvl="3"/>
            <a:r>
              <a:rPr lang="en-US" b="0" dirty="0"/>
              <a:t>Also transfers from server -&gt; server</a:t>
            </a:r>
          </a:p>
          <a:p>
            <a:pPr lvl="1"/>
            <a:endParaRPr lang="en-US" dirty="0"/>
          </a:p>
          <a:p>
            <a:pPr lvl="2"/>
            <a:endParaRPr lang="en-US" dirty="0"/>
          </a:p>
          <a:p>
            <a:endParaRPr lang="en-US" dirty="0"/>
          </a:p>
        </p:txBody>
      </p:sp>
      <p:sp>
        <p:nvSpPr>
          <p:cNvPr id="7" name="Title 6"/>
          <p:cNvSpPr>
            <a:spLocks noGrp="1"/>
          </p:cNvSpPr>
          <p:nvPr>
            <p:ph type="title"/>
          </p:nvPr>
        </p:nvSpPr>
        <p:spPr/>
        <p:txBody>
          <a:bodyPr/>
          <a:lstStyle/>
          <a:p>
            <a:r>
              <a:rPr lang="en-US"/>
              <a:t>3.1 Given a scenario, implement secure protocols</a:t>
            </a:r>
            <a:endParaRPr lang="en-US" dirty="0"/>
          </a:p>
        </p:txBody>
      </p:sp>
      <p:sp>
        <p:nvSpPr>
          <p:cNvPr id="5" name="Slide Number Placeholder 3"/>
          <p:cNvSpPr>
            <a:spLocks noGrp="1"/>
          </p:cNvSpPr>
          <p:nvPr>
            <p:ph type="sldNum" sz="quarter" idx="4"/>
          </p:nvPr>
        </p:nvSpPr>
        <p:spPr/>
        <p:txBody>
          <a:bodyPr/>
          <a:lstStyle/>
          <a:p>
            <a:pPr lvl="0"/>
            <a:fld id="{CF8BF5C1-0C31-4117-9346-26B34DEE768C}" type="slidenum">
              <a:rPr lang="en-US" altLang="en-US" noProof="0" smtClean="0"/>
              <a:pPr lvl="0"/>
              <a:t>43</a:t>
            </a:fld>
            <a:endParaRPr lang="en-US" altLang="en-US" noProof="0" dirty="0"/>
          </a:p>
        </p:txBody>
      </p:sp>
      <p:sp>
        <p:nvSpPr>
          <p:cNvPr id="3" name="Rectangle 2"/>
          <p:cNvSpPr/>
          <p:nvPr/>
        </p:nvSpPr>
        <p:spPr>
          <a:xfrm>
            <a:off x="3001742" y="5960824"/>
            <a:ext cx="1570258" cy="307777"/>
          </a:xfrm>
          <a:prstGeom prst="rect">
            <a:avLst/>
          </a:prstGeom>
          <a:ln w="12700">
            <a:solidFill>
              <a:schemeClr val="bg1"/>
            </a:solidFill>
          </a:ln>
        </p:spPr>
        <p:txBody>
          <a:bodyPr wrap="square">
            <a:spAutoFit/>
          </a:bodyPr>
          <a:lstStyle/>
          <a:p>
            <a:pPr defTabSz="914400" fontAlgn="base">
              <a:spcBef>
                <a:spcPts val="300"/>
              </a:spcBef>
              <a:spcAft>
                <a:spcPct val="0"/>
              </a:spcAft>
              <a:buClr>
                <a:srgbClr val="17406D">
                  <a:lumMod val="40000"/>
                  <a:lumOff val="60000"/>
                </a:srgbClr>
              </a:buClr>
              <a:buSzPct val="100000"/>
            </a:pPr>
            <a:r>
              <a:rPr lang="en-US" sz="1400" b="1" kern="0" dirty="0">
                <a:solidFill>
                  <a:prstClr val="white"/>
                </a:solidFill>
                <a:latin typeface="Calibri" panose="020F0502020204030204" pitchFamily="34" charset="0"/>
                <a:cs typeface="Calibri" panose="020F0502020204030204" pitchFamily="34" charset="0"/>
              </a:rPr>
              <a:t>tcp/25 - Unsecure</a:t>
            </a:r>
          </a:p>
        </p:txBody>
      </p:sp>
      <p:sp>
        <p:nvSpPr>
          <p:cNvPr id="4" name="Rectangle 3"/>
          <p:cNvSpPr/>
          <p:nvPr/>
        </p:nvSpPr>
        <p:spPr bwMode="auto">
          <a:xfrm>
            <a:off x="2662239" y="5010149"/>
            <a:ext cx="514350" cy="233363"/>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9" name="Rectangle 8"/>
          <p:cNvSpPr/>
          <p:nvPr/>
        </p:nvSpPr>
        <p:spPr bwMode="auto">
          <a:xfrm>
            <a:off x="4221410" y="5305425"/>
            <a:ext cx="1226889" cy="228599"/>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10" name="Straight Connector 48"/>
          <p:cNvCxnSpPr>
            <a:stCxn id="3" idx="0"/>
            <a:endCxn id="4" idx="2"/>
          </p:cNvCxnSpPr>
          <p:nvPr/>
        </p:nvCxnSpPr>
        <p:spPr>
          <a:xfrm rot="16200000" flipV="1">
            <a:off x="2994487" y="5168439"/>
            <a:ext cx="717312" cy="867457"/>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4" name="Straight Connector 48"/>
          <p:cNvCxnSpPr>
            <a:stCxn id="3" idx="0"/>
            <a:endCxn id="9" idx="2"/>
          </p:cNvCxnSpPr>
          <p:nvPr/>
        </p:nvCxnSpPr>
        <p:spPr>
          <a:xfrm rot="5400000" flipH="1" flipV="1">
            <a:off x="4097463" y="5223432"/>
            <a:ext cx="426800" cy="1047984"/>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spTree>
    <p:extLst>
      <p:ext uri="{BB962C8B-B14F-4D97-AF65-F5344CB8AC3E}">
        <p14:creationId xmlns:p14="http://schemas.microsoft.com/office/powerpoint/2010/main" val="2139844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2"/>
          <a:stretch>
            <a:fillRect/>
          </a:stretch>
        </p:blipFill>
        <p:spPr>
          <a:xfrm>
            <a:off x="466344" y="2487168"/>
            <a:ext cx="3455989" cy="1645920"/>
          </a:xfrm>
          <a:prstGeom prst="rect">
            <a:avLst/>
          </a:prstGeom>
        </p:spPr>
      </p:pic>
      <p:pic>
        <p:nvPicPr>
          <p:cNvPr id="62" name="Picture 61"/>
          <p:cNvPicPr>
            <a:picLocks noChangeAspect="1"/>
          </p:cNvPicPr>
          <p:nvPr/>
        </p:nvPicPr>
        <p:blipFill>
          <a:blip r:embed="rId3"/>
          <a:stretch>
            <a:fillRect/>
          </a:stretch>
        </p:blipFill>
        <p:spPr>
          <a:xfrm>
            <a:off x="4041648" y="2487168"/>
            <a:ext cx="3455989" cy="1645920"/>
          </a:xfrm>
          <a:prstGeom prst="rect">
            <a:avLst/>
          </a:prstGeom>
        </p:spPr>
      </p:pic>
      <p:sp>
        <p:nvSpPr>
          <p:cNvPr id="8" name="Content Placeholder 7"/>
          <p:cNvSpPr>
            <a:spLocks noGrp="1"/>
          </p:cNvSpPr>
          <p:nvPr>
            <p:ph sz="half" idx="1"/>
          </p:nvPr>
        </p:nvSpPr>
        <p:spPr/>
        <p:txBody>
          <a:bodyPr/>
          <a:lstStyle/>
          <a:p>
            <a:r>
              <a:rPr lang="en-US" dirty="0"/>
              <a:t>Email Protocols</a:t>
            </a:r>
          </a:p>
          <a:p>
            <a:pPr lvl="1"/>
            <a:r>
              <a:rPr lang="en-US" b="0" dirty="0"/>
              <a:t>Simple Mail Transfer Protocol Secure (SMTPS)</a:t>
            </a:r>
          </a:p>
          <a:p>
            <a:pPr lvl="2"/>
            <a:r>
              <a:rPr lang="en-US" b="0" dirty="0"/>
              <a:t>Prevents emails in plain text from being sniffed</a:t>
            </a:r>
          </a:p>
          <a:p>
            <a:pPr lvl="1"/>
            <a:endParaRPr lang="en-US" dirty="0"/>
          </a:p>
          <a:p>
            <a:pPr lvl="2"/>
            <a:endParaRPr lang="en-US" dirty="0"/>
          </a:p>
          <a:p>
            <a:endParaRPr lang="en-US" dirty="0"/>
          </a:p>
        </p:txBody>
      </p:sp>
      <p:sp>
        <p:nvSpPr>
          <p:cNvPr id="7" name="Title 6"/>
          <p:cNvSpPr>
            <a:spLocks noGrp="1"/>
          </p:cNvSpPr>
          <p:nvPr>
            <p:ph type="title"/>
          </p:nvPr>
        </p:nvSpPr>
        <p:spPr/>
        <p:txBody>
          <a:bodyPr/>
          <a:lstStyle/>
          <a:p>
            <a:r>
              <a:rPr lang="en-US"/>
              <a:t>3.1 Given a scenario, implement secure protocols</a:t>
            </a:r>
            <a:endParaRPr lang="en-US" dirty="0"/>
          </a:p>
        </p:txBody>
      </p:sp>
      <p:sp>
        <p:nvSpPr>
          <p:cNvPr id="5" name="Slide Number Placeholder 3"/>
          <p:cNvSpPr>
            <a:spLocks noGrp="1"/>
          </p:cNvSpPr>
          <p:nvPr>
            <p:ph type="sldNum" sz="quarter" idx="4"/>
          </p:nvPr>
        </p:nvSpPr>
        <p:spPr/>
        <p:txBody>
          <a:bodyPr/>
          <a:lstStyle/>
          <a:p>
            <a:pPr lvl="0"/>
            <a:fld id="{CF8BF5C1-0C31-4117-9346-26B34DEE768C}" type="slidenum">
              <a:rPr lang="en-US" altLang="en-US" noProof="0" smtClean="0"/>
              <a:pPr lvl="0"/>
              <a:t>44</a:t>
            </a:fld>
            <a:endParaRPr lang="en-US" altLang="en-US" noProof="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sp>
        <p:nvSpPr>
          <p:cNvPr id="12" name="Rectangle 11"/>
          <p:cNvSpPr/>
          <p:nvPr/>
        </p:nvSpPr>
        <p:spPr bwMode="auto">
          <a:xfrm>
            <a:off x="1798072" y="3657600"/>
            <a:ext cx="371185" cy="165904"/>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solidFill>
                <a:srgbClr val="4BD24B"/>
              </a:solidFill>
            </a:endParaRPr>
          </a:p>
        </p:txBody>
      </p:sp>
      <p:sp>
        <p:nvSpPr>
          <p:cNvPr id="13" name="Rectangle 12"/>
          <p:cNvSpPr/>
          <p:nvPr/>
        </p:nvSpPr>
        <p:spPr bwMode="auto">
          <a:xfrm>
            <a:off x="2915114" y="3865371"/>
            <a:ext cx="889512" cy="170823"/>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solidFill>
                <a:srgbClr val="4BD24B"/>
              </a:solidFill>
            </a:endParaRPr>
          </a:p>
        </p:txBody>
      </p:sp>
      <p:sp>
        <p:nvSpPr>
          <p:cNvPr id="14" name="Rectangle 13"/>
          <p:cNvSpPr/>
          <p:nvPr/>
        </p:nvSpPr>
        <p:spPr bwMode="auto">
          <a:xfrm>
            <a:off x="6487653" y="3869452"/>
            <a:ext cx="889512" cy="170823"/>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solidFill>
                <a:srgbClr val="4BD24B"/>
              </a:solidFill>
            </a:endParaRPr>
          </a:p>
        </p:txBody>
      </p:sp>
      <p:sp>
        <p:nvSpPr>
          <p:cNvPr id="15" name="Rectangle 14"/>
          <p:cNvSpPr/>
          <p:nvPr/>
        </p:nvSpPr>
        <p:spPr bwMode="auto">
          <a:xfrm>
            <a:off x="5369738" y="3657600"/>
            <a:ext cx="372895" cy="170823"/>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solidFill>
                <a:srgbClr val="4BD24B"/>
              </a:solidFill>
            </a:endParaRPr>
          </a:p>
        </p:txBody>
      </p:sp>
      <p:cxnSp>
        <p:nvCxnSpPr>
          <p:cNvPr id="16" name="Straight Connector 48"/>
          <p:cNvCxnSpPr>
            <a:stCxn id="22" idx="0"/>
            <a:endCxn id="12" idx="2"/>
          </p:cNvCxnSpPr>
          <p:nvPr/>
        </p:nvCxnSpPr>
        <p:spPr>
          <a:xfrm rot="16200000" flipV="1">
            <a:off x="1987165" y="3820004"/>
            <a:ext cx="748496" cy="755495"/>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8" name="Straight Connector 48"/>
          <p:cNvCxnSpPr>
            <a:stCxn id="22" idx="0"/>
            <a:endCxn id="13" idx="2"/>
          </p:cNvCxnSpPr>
          <p:nvPr/>
        </p:nvCxnSpPr>
        <p:spPr>
          <a:xfrm rot="5400000" flipH="1" flipV="1">
            <a:off x="2781612" y="3993742"/>
            <a:ext cx="535806" cy="620710"/>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065817" y="4572000"/>
            <a:ext cx="1346686" cy="338554"/>
          </a:xfrm>
          <a:prstGeom prst="rect">
            <a:avLst/>
          </a:prstGeom>
          <a:ln w="12700">
            <a:solidFill>
              <a:schemeClr val="bg1"/>
            </a:solidFill>
          </a:ln>
        </p:spPr>
        <p:txBody>
          <a:bodyPr wrap="square">
            <a:spAutoFit/>
          </a:bodyPr>
          <a:lstStyle/>
          <a:p>
            <a:pPr marL="0" lvl="1" indent="-182880" defTabSz="914400" fontAlgn="base">
              <a:spcBef>
                <a:spcPts val="300"/>
              </a:spcBef>
              <a:spcAft>
                <a:spcPct val="0"/>
              </a:spcAft>
              <a:buClr>
                <a:srgbClr val="17406D">
                  <a:lumMod val="40000"/>
                  <a:lumOff val="60000"/>
                </a:srgbClr>
              </a:buClr>
              <a:buSzPct val="100000"/>
            </a:pPr>
            <a:r>
              <a:rPr lang="en-US" sz="1600" b="1" kern="0" dirty="0">
                <a:solidFill>
                  <a:prstClr val="white"/>
                </a:solidFill>
                <a:latin typeface="Calibri" panose="020F0502020204030204" pitchFamily="34" charset="0"/>
                <a:cs typeface="Calibri" panose="020F0502020204030204" pitchFamily="34" charset="0"/>
              </a:rPr>
              <a:t>tcp/465 – SSL</a:t>
            </a:r>
          </a:p>
        </p:txBody>
      </p:sp>
      <p:sp>
        <p:nvSpPr>
          <p:cNvPr id="23" name="Rectangle 22"/>
          <p:cNvSpPr/>
          <p:nvPr/>
        </p:nvSpPr>
        <p:spPr>
          <a:xfrm>
            <a:off x="5685199" y="4572000"/>
            <a:ext cx="1331877" cy="338554"/>
          </a:xfrm>
          <a:prstGeom prst="rect">
            <a:avLst/>
          </a:prstGeom>
          <a:ln w="12700">
            <a:solidFill>
              <a:schemeClr val="bg1"/>
            </a:solidFill>
          </a:ln>
        </p:spPr>
        <p:txBody>
          <a:bodyPr wrap="square">
            <a:spAutoFit/>
          </a:bodyPr>
          <a:lstStyle/>
          <a:p>
            <a:pPr marL="0" lvl="1" indent="-182880" defTabSz="914400" fontAlgn="base">
              <a:spcBef>
                <a:spcPts val="300"/>
              </a:spcBef>
              <a:spcAft>
                <a:spcPct val="0"/>
              </a:spcAft>
              <a:buClr>
                <a:srgbClr val="17406D">
                  <a:lumMod val="40000"/>
                  <a:lumOff val="60000"/>
                </a:srgbClr>
              </a:buClr>
              <a:buSzPct val="100000"/>
            </a:pPr>
            <a:r>
              <a:rPr lang="en-US" sz="1600" b="1" kern="0" dirty="0">
                <a:solidFill>
                  <a:prstClr val="white"/>
                </a:solidFill>
                <a:latin typeface="Calibri" panose="020F0502020204030204" pitchFamily="34" charset="0"/>
                <a:cs typeface="Calibri" panose="020F0502020204030204" pitchFamily="34" charset="0"/>
              </a:rPr>
              <a:t>tcp/587 – TLS </a:t>
            </a:r>
          </a:p>
        </p:txBody>
      </p:sp>
      <p:cxnSp>
        <p:nvCxnSpPr>
          <p:cNvPr id="28" name="Straight Connector 48"/>
          <p:cNvCxnSpPr>
            <a:stCxn id="23" idx="0"/>
            <a:endCxn id="15" idx="2"/>
          </p:cNvCxnSpPr>
          <p:nvPr/>
        </p:nvCxnSpPr>
        <p:spPr>
          <a:xfrm rot="16200000" flipV="1">
            <a:off x="5581874" y="3802736"/>
            <a:ext cx="743577" cy="794952"/>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9" name="Straight Connector 48"/>
          <p:cNvCxnSpPr>
            <a:stCxn id="23" idx="0"/>
            <a:endCxn id="14" idx="2"/>
          </p:cNvCxnSpPr>
          <p:nvPr/>
        </p:nvCxnSpPr>
        <p:spPr>
          <a:xfrm rot="5400000" flipH="1" flipV="1">
            <a:off x="6375911" y="4015503"/>
            <a:ext cx="531725" cy="581271"/>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a:stretch>
            <a:fillRect/>
          </a:stretch>
        </p:blipFill>
        <p:spPr>
          <a:xfrm>
            <a:off x="4078000" y="5257494"/>
            <a:ext cx="1036931" cy="822960"/>
          </a:xfrm>
          <a:prstGeom prst="rect">
            <a:avLst/>
          </a:prstGeom>
        </p:spPr>
      </p:pic>
      <p:sp>
        <p:nvSpPr>
          <p:cNvPr id="41" name="TextBox 40"/>
          <p:cNvSpPr txBox="1"/>
          <p:nvPr/>
        </p:nvSpPr>
        <p:spPr>
          <a:xfrm>
            <a:off x="3334419"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42" name="TextBox 41"/>
          <p:cNvSpPr txBox="1"/>
          <p:nvPr/>
        </p:nvSpPr>
        <p:spPr>
          <a:xfrm>
            <a:off x="5290422"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pic>
        <p:nvPicPr>
          <p:cNvPr id="45" name="Picture 44"/>
          <p:cNvPicPr>
            <a:picLocks noChangeAspect="1"/>
          </p:cNvPicPr>
          <p:nvPr/>
        </p:nvPicPr>
        <p:blipFill>
          <a:blip r:embed="rId6"/>
          <a:stretch>
            <a:fillRect/>
          </a:stretch>
        </p:blipFill>
        <p:spPr>
          <a:xfrm>
            <a:off x="1923185" y="5257494"/>
            <a:ext cx="1235437" cy="822960"/>
          </a:xfrm>
          <a:prstGeom prst="rect">
            <a:avLst/>
          </a:prstGeom>
        </p:spPr>
      </p:pic>
      <p:pic>
        <p:nvPicPr>
          <p:cNvPr id="54" name="Picture 53"/>
          <p:cNvPicPr>
            <a:picLocks noChangeAspect="1"/>
          </p:cNvPicPr>
          <p:nvPr/>
        </p:nvPicPr>
        <p:blipFill>
          <a:blip r:embed="rId7"/>
          <a:stretch>
            <a:fillRect/>
          </a:stretch>
        </p:blipFill>
        <p:spPr>
          <a:xfrm>
            <a:off x="6035040" y="5257800"/>
            <a:ext cx="1238435" cy="822960"/>
          </a:xfrm>
          <a:prstGeom prst="rect">
            <a:avLst/>
          </a:prstGeom>
        </p:spPr>
      </p:pic>
    </p:spTree>
    <p:extLst>
      <p:ext uri="{BB962C8B-B14F-4D97-AF65-F5344CB8AC3E}">
        <p14:creationId xmlns:p14="http://schemas.microsoft.com/office/powerpoint/2010/main" val="131755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2"/>
          <a:stretch>
            <a:fillRect/>
          </a:stretch>
        </p:blipFill>
        <p:spPr>
          <a:xfrm>
            <a:off x="822960" y="3383280"/>
            <a:ext cx="4799984" cy="2286000"/>
          </a:xfrm>
          <a:prstGeom prst="rect">
            <a:avLst/>
          </a:prstGeom>
        </p:spPr>
      </p:pic>
      <p:sp>
        <p:nvSpPr>
          <p:cNvPr id="2" name="Content Placeholder 1"/>
          <p:cNvSpPr>
            <a:spLocks noGrp="1"/>
          </p:cNvSpPr>
          <p:nvPr>
            <p:ph sz="half" idx="1"/>
          </p:nvPr>
        </p:nvSpPr>
        <p:spPr/>
        <p:txBody>
          <a:bodyPr/>
          <a:lstStyle/>
          <a:p>
            <a:r>
              <a:rPr lang="en-US" dirty="0"/>
              <a:t>Email Protocols</a:t>
            </a:r>
          </a:p>
          <a:p>
            <a:pPr lvl="1"/>
            <a:r>
              <a:rPr lang="en-US" b="0" dirty="0"/>
              <a:t>Post Office Protocol v3 (POP3)</a:t>
            </a:r>
          </a:p>
          <a:p>
            <a:pPr lvl="2"/>
            <a:r>
              <a:rPr lang="en-US" b="0" dirty="0"/>
              <a:t>Incoming mail</a:t>
            </a:r>
          </a:p>
          <a:p>
            <a:pPr lvl="3"/>
            <a:r>
              <a:rPr lang="en-US" b="0" dirty="0"/>
              <a:t>Transfers emails from server -&gt; client</a:t>
            </a:r>
          </a:p>
          <a:p>
            <a:pPr lvl="3"/>
            <a:r>
              <a:rPr lang="en-US" b="0" dirty="0"/>
              <a:t>Deletes copy of e-mail after transfer and does not save to the server</a:t>
            </a:r>
          </a:p>
          <a:p>
            <a:pPr lvl="1"/>
            <a:endParaRPr lang="en-US" dirty="0"/>
          </a:p>
          <a:p>
            <a:endParaRPr lang="en-US" dirty="0"/>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45</a:t>
            </a:fld>
            <a:endParaRPr lang="en-US" alt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sp>
        <p:nvSpPr>
          <p:cNvPr id="12" name="Rectangle 11"/>
          <p:cNvSpPr/>
          <p:nvPr/>
        </p:nvSpPr>
        <p:spPr>
          <a:xfrm>
            <a:off x="1179447" y="5861405"/>
            <a:ext cx="1828800" cy="338554"/>
          </a:xfrm>
          <a:prstGeom prst="rect">
            <a:avLst/>
          </a:prstGeom>
          <a:ln w="12700">
            <a:solidFill>
              <a:schemeClr val="bg1"/>
            </a:solidFill>
          </a:ln>
        </p:spPr>
        <p:txBody>
          <a:bodyPr wrap="square">
            <a:spAutoFit/>
          </a:bodyPr>
          <a:lstStyle/>
          <a:p>
            <a:pPr defTabSz="914400" fontAlgn="base">
              <a:spcBef>
                <a:spcPts val="300"/>
              </a:spcBef>
              <a:spcAft>
                <a:spcPct val="0"/>
              </a:spcAft>
              <a:buClr>
                <a:srgbClr val="17406D">
                  <a:lumMod val="40000"/>
                  <a:lumOff val="60000"/>
                </a:srgbClr>
              </a:buClr>
              <a:buSzPct val="100000"/>
            </a:pPr>
            <a:r>
              <a:rPr lang="en-US" sz="1600" b="1" kern="0" dirty="0">
                <a:solidFill>
                  <a:prstClr val="white"/>
                </a:solidFill>
                <a:latin typeface="Calibri" panose="020F0502020204030204" pitchFamily="34" charset="0"/>
                <a:cs typeface="Calibri" panose="020F0502020204030204" pitchFamily="34" charset="0"/>
              </a:rPr>
              <a:t>tcp/110 - Unsecure</a:t>
            </a:r>
          </a:p>
        </p:txBody>
      </p:sp>
      <p:cxnSp>
        <p:nvCxnSpPr>
          <p:cNvPr id="15" name="Straight Connector 48"/>
          <p:cNvCxnSpPr>
            <a:stCxn id="12" idx="0"/>
            <a:endCxn id="44" idx="2"/>
          </p:cNvCxnSpPr>
          <p:nvPr/>
        </p:nvCxnSpPr>
        <p:spPr>
          <a:xfrm rot="16200000" flipV="1">
            <a:off x="1232389" y="4999947"/>
            <a:ext cx="937460" cy="785456"/>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48"/>
          <p:cNvCxnSpPr>
            <a:stCxn id="12" idx="0"/>
            <a:endCxn id="45" idx="2"/>
          </p:cNvCxnSpPr>
          <p:nvPr/>
        </p:nvCxnSpPr>
        <p:spPr>
          <a:xfrm rot="5400000" flipH="1" flipV="1">
            <a:off x="1894482" y="4856086"/>
            <a:ext cx="1204685" cy="805955"/>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1228658" y="4784242"/>
            <a:ext cx="159466" cy="139703"/>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 name="Rectangle 44"/>
          <p:cNvSpPr/>
          <p:nvPr/>
        </p:nvSpPr>
        <p:spPr bwMode="auto">
          <a:xfrm>
            <a:off x="2647406" y="4428851"/>
            <a:ext cx="504791" cy="227869"/>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41326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a:blip r:embed="rId2"/>
          <a:stretch>
            <a:fillRect/>
          </a:stretch>
        </p:blipFill>
        <p:spPr>
          <a:xfrm>
            <a:off x="2286000" y="2651760"/>
            <a:ext cx="4799984" cy="2286000"/>
          </a:xfrm>
          <a:prstGeom prst="rect">
            <a:avLst/>
          </a:prstGeom>
        </p:spPr>
      </p:pic>
      <p:sp>
        <p:nvSpPr>
          <p:cNvPr id="2" name="Content Placeholder 1"/>
          <p:cNvSpPr>
            <a:spLocks noGrp="1"/>
          </p:cNvSpPr>
          <p:nvPr>
            <p:ph sz="half" idx="1"/>
          </p:nvPr>
        </p:nvSpPr>
        <p:spPr/>
        <p:txBody>
          <a:bodyPr/>
          <a:lstStyle/>
          <a:p>
            <a:r>
              <a:rPr lang="en-US" dirty="0"/>
              <a:t>Email Protocols</a:t>
            </a:r>
          </a:p>
          <a:p>
            <a:pPr lvl="1"/>
            <a:r>
              <a:rPr lang="en-US" b="0" dirty="0"/>
              <a:t>Post Office Protocol v3 Secure  (POP3)</a:t>
            </a:r>
          </a:p>
          <a:p>
            <a:pPr lvl="2"/>
            <a:r>
              <a:rPr lang="en-US" b="0" dirty="0"/>
              <a:t>Provides encrypted logins to the email server</a:t>
            </a:r>
          </a:p>
          <a:p>
            <a:pPr lvl="1"/>
            <a:endParaRPr lang="en-US" dirty="0"/>
          </a:p>
          <a:p>
            <a:endParaRPr lang="en-US" dirty="0"/>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46</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sp>
        <p:nvSpPr>
          <p:cNvPr id="12" name="Rectangle 11"/>
          <p:cNvSpPr/>
          <p:nvPr/>
        </p:nvSpPr>
        <p:spPr>
          <a:xfrm>
            <a:off x="524070" y="4423946"/>
            <a:ext cx="1616087" cy="338554"/>
          </a:xfrm>
          <a:prstGeom prst="rect">
            <a:avLst/>
          </a:prstGeom>
          <a:ln w="12700">
            <a:solidFill>
              <a:schemeClr val="bg1"/>
            </a:solidFill>
          </a:ln>
        </p:spPr>
        <p:txBody>
          <a:bodyPr wrap="square">
            <a:spAutoFit/>
          </a:bodyPr>
          <a:lstStyle/>
          <a:p>
            <a:pPr marL="0" marR="0" lvl="0" indent="0" algn="l" defTabSz="914400" rtl="0" eaLnBrk="1" fontAlgn="base" latinLnBrk="0" hangingPunct="1">
              <a:lnSpc>
                <a:spcPct val="100000"/>
              </a:lnSpc>
              <a:spcBef>
                <a:spcPts val="300"/>
              </a:spcBef>
              <a:spcAft>
                <a:spcPct val="0"/>
              </a:spcAft>
              <a:buClr>
                <a:srgbClr val="17406D">
                  <a:lumMod val="40000"/>
                  <a:lumOff val="60000"/>
                </a:srgbClr>
              </a:buClr>
              <a:buSzPct val="100000"/>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tcp/995 - Secure</a:t>
            </a:r>
          </a:p>
        </p:txBody>
      </p:sp>
      <p:sp>
        <p:nvSpPr>
          <p:cNvPr id="13" name="Rectangle 12"/>
          <p:cNvSpPr/>
          <p:nvPr/>
        </p:nvSpPr>
        <p:spPr bwMode="auto">
          <a:xfrm>
            <a:off x="2698478" y="4054451"/>
            <a:ext cx="143335" cy="134421"/>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Rectangle 13"/>
          <p:cNvSpPr/>
          <p:nvPr/>
        </p:nvSpPr>
        <p:spPr bwMode="auto">
          <a:xfrm>
            <a:off x="4103147" y="3690835"/>
            <a:ext cx="506506" cy="234226"/>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cxnSp>
        <p:nvCxnSpPr>
          <p:cNvPr id="15" name="Straight Connector 48"/>
          <p:cNvCxnSpPr>
            <a:stCxn id="54" idx="1"/>
            <a:endCxn id="14" idx="0"/>
          </p:cNvCxnSpPr>
          <p:nvPr/>
        </p:nvCxnSpPr>
        <p:spPr>
          <a:xfrm rot="10800000" flipV="1">
            <a:off x="4356401" y="3321367"/>
            <a:ext cx="2849703" cy="369467"/>
          </a:xfrm>
          <a:prstGeom prst="curvedConnector2">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48"/>
          <p:cNvCxnSpPr>
            <a:stCxn id="12" idx="3"/>
            <a:endCxn id="13" idx="1"/>
          </p:cNvCxnSpPr>
          <p:nvPr/>
        </p:nvCxnSpPr>
        <p:spPr>
          <a:xfrm flipV="1">
            <a:off x="2140157" y="4121662"/>
            <a:ext cx="558321" cy="471561"/>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4078000" y="5257494"/>
            <a:ext cx="1036931" cy="822960"/>
          </a:xfrm>
          <a:prstGeom prst="rect">
            <a:avLst/>
          </a:prstGeom>
        </p:spPr>
      </p:pic>
      <p:sp>
        <p:nvSpPr>
          <p:cNvPr id="20" name="TextBox 19"/>
          <p:cNvSpPr txBox="1"/>
          <p:nvPr/>
        </p:nvSpPr>
        <p:spPr>
          <a:xfrm>
            <a:off x="3334419"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21" name="TextBox 20"/>
          <p:cNvSpPr txBox="1"/>
          <p:nvPr/>
        </p:nvSpPr>
        <p:spPr>
          <a:xfrm>
            <a:off x="5290422"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pic>
        <p:nvPicPr>
          <p:cNvPr id="26" name="Picture 25"/>
          <p:cNvPicPr>
            <a:picLocks noChangeAspect="1"/>
          </p:cNvPicPr>
          <p:nvPr/>
        </p:nvPicPr>
        <p:blipFill>
          <a:blip r:embed="rId5"/>
          <a:stretch>
            <a:fillRect/>
          </a:stretch>
        </p:blipFill>
        <p:spPr>
          <a:xfrm>
            <a:off x="6035040" y="5257800"/>
            <a:ext cx="1238435" cy="822960"/>
          </a:xfrm>
          <a:prstGeom prst="rect">
            <a:avLst/>
          </a:prstGeom>
        </p:spPr>
      </p:pic>
      <p:pic>
        <p:nvPicPr>
          <p:cNvPr id="27" name="Picture 26"/>
          <p:cNvPicPr>
            <a:picLocks noChangeAspect="1"/>
          </p:cNvPicPr>
          <p:nvPr/>
        </p:nvPicPr>
        <p:blipFill>
          <a:blip r:embed="rId6"/>
          <a:stretch>
            <a:fillRect/>
          </a:stretch>
        </p:blipFill>
        <p:spPr>
          <a:xfrm>
            <a:off x="1920240" y="5257800"/>
            <a:ext cx="1235437" cy="822960"/>
          </a:xfrm>
          <a:prstGeom prst="rect">
            <a:avLst/>
          </a:prstGeom>
        </p:spPr>
      </p:pic>
      <p:sp>
        <p:nvSpPr>
          <p:cNvPr id="54" name="Rectangle 53"/>
          <p:cNvSpPr/>
          <p:nvPr/>
        </p:nvSpPr>
        <p:spPr>
          <a:xfrm>
            <a:off x="7206103" y="3152091"/>
            <a:ext cx="1616087" cy="338554"/>
          </a:xfrm>
          <a:prstGeom prst="rect">
            <a:avLst/>
          </a:prstGeom>
          <a:ln w="12700">
            <a:solidFill>
              <a:schemeClr val="bg1"/>
            </a:solidFill>
          </a:ln>
        </p:spPr>
        <p:txBody>
          <a:bodyPr wrap="square">
            <a:spAutoFit/>
          </a:bodyPr>
          <a:lstStyle/>
          <a:p>
            <a:pPr marL="0" marR="0" lvl="0" indent="0" algn="l" defTabSz="914400" rtl="0" eaLnBrk="1" fontAlgn="base" latinLnBrk="0" hangingPunct="1">
              <a:lnSpc>
                <a:spcPct val="100000"/>
              </a:lnSpc>
              <a:spcBef>
                <a:spcPts val="300"/>
              </a:spcBef>
              <a:spcAft>
                <a:spcPct val="0"/>
              </a:spcAft>
              <a:buClr>
                <a:srgbClr val="17406D">
                  <a:lumMod val="40000"/>
                  <a:lumOff val="60000"/>
                </a:srgbClr>
              </a:buClr>
              <a:buSzPct val="100000"/>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tcp/995 - Secure</a:t>
            </a:r>
          </a:p>
        </p:txBody>
      </p:sp>
    </p:spTree>
    <p:extLst>
      <p:ext uri="{BB962C8B-B14F-4D97-AF65-F5344CB8AC3E}">
        <p14:creationId xmlns:p14="http://schemas.microsoft.com/office/powerpoint/2010/main" val="242955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stretch>
            <a:fillRect/>
          </a:stretch>
        </p:blipFill>
        <p:spPr>
          <a:xfrm>
            <a:off x="822960" y="3383280"/>
            <a:ext cx="4799984" cy="2286000"/>
          </a:xfrm>
          <a:prstGeom prst="rect">
            <a:avLst/>
          </a:prstGeom>
        </p:spPr>
      </p:pic>
      <p:sp>
        <p:nvSpPr>
          <p:cNvPr id="2" name="Content Placeholder 1"/>
          <p:cNvSpPr>
            <a:spLocks noGrp="1"/>
          </p:cNvSpPr>
          <p:nvPr>
            <p:ph sz="half" idx="1"/>
          </p:nvPr>
        </p:nvSpPr>
        <p:spPr/>
        <p:txBody>
          <a:bodyPr/>
          <a:lstStyle/>
          <a:p>
            <a:r>
              <a:rPr lang="en-US" dirty="0"/>
              <a:t>Email Protocols</a:t>
            </a:r>
          </a:p>
          <a:p>
            <a:pPr lvl="1"/>
            <a:r>
              <a:rPr lang="fr-FR" b="0" dirty="0"/>
              <a:t>Internet Message Access Protocol v4 (IMAP4)</a:t>
            </a:r>
          </a:p>
          <a:p>
            <a:pPr lvl="2"/>
            <a:r>
              <a:rPr lang="en-US" b="0" dirty="0"/>
              <a:t>Incoming mail</a:t>
            </a:r>
          </a:p>
          <a:p>
            <a:pPr lvl="3"/>
            <a:r>
              <a:rPr lang="en-US" b="0" dirty="0"/>
              <a:t>Transfers emails from server -&gt; client</a:t>
            </a:r>
          </a:p>
          <a:p>
            <a:pPr lvl="3"/>
            <a:r>
              <a:rPr lang="en-US" b="0" dirty="0"/>
              <a:t>Receives and stores email and remains on the server, example Gmail</a:t>
            </a:r>
          </a:p>
          <a:p>
            <a:pPr lvl="1"/>
            <a:endParaRPr lang="en-US" dirty="0"/>
          </a:p>
          <a:p>
            <a:endParaRPr lang="en-US" dirty="0"/>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47</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sp>
        <p:nvSpPr>
          <p:cNvPr id="38" name="Rectangle 37"/>
          <p:cNvSpPr/>
          <p:nvPr/>
        </p:nvSpPr>
        <p:spPr>
          <a:xfrm>
            <a:off x="1179447" y="5861405"/>
            <a:ext cx="1828800" cy="338554"/>
          </a:xfrm>
          <a:prstGeom prst="rect">
            <a:avLst/>
          </a:prstGeom>
          <a:ln w="12700">
            <a:solidFill>
              <a:schemeClr val="bg1"/>
            </a:solidFill>
          </a:ln>
        </p:spPr>
        <p:txBody>
          <a:bodyPr wrap="square">
            <a:spAutoFit/>
          </a:bodyPr>
          <a:lstStyle/>
          <a:p>
            <a:pPr defTabSz="914400" fontAlgn="base">
              <a:spcBef>
                <a:spcPts val="300"/>
              </a:spcBef>
              <a:spcAft>
                <a:spcPct val="0"/>
              </a:spcAft>
              <a:buClr>
                <a:srgbClr val="17406D">
                  <a:lumMod val="40000"/>
                  <a:lumOff val="60000"/>
                </a:srgbClr>
              </a:buClr>
              <a:buSzPct val="100000"/>
            </a:pPr>
            <a:r>
              <a:rPr lang="en-US" sz="1600" b="1" kern="0" dirty="0">
                <a:solidFill>
                  <a:prstClr val="white"/>
                </a:solidFill>
                <a:latin typeface="Calibri" panose="020F0502020204030204" pitchFamily="34" charset="0"/>
                <a:cs typeface="Calibri" panose="020F0502020204030204" pitchFamily="34" charset="0"/>
              </a:rPr>
              <a:t>tcp/143 - Unsecure</a:t>
            </a:r>
          </a:p>
        </p:txBody>
      </p:sp>
      <p:cxnSp>
        <p:nvCxnSpPr>
          <p:cNvPr id="39" name="Straight Connector 48"/>
          <p:cNvCxnSpPr>
            <a:stCxn id="38" idx="0"/>
            <a:endCxn id="41" idx="2"/>
          </p:cNvCxnSpPr>
          <p:nvPr/>
        </p:nvCxnSpPr>
        <p:spPr>
          <a:xfrm rot="16200000" flipV="1">
            <a:off x="1232389" y="4999947"/>
            <a:ext cx="937460" cy="785456"/>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0" name="Straight Connector 48"/>
          <p:cNvCxnSpPr>
            <a:stCxn id="38" idx="0"/>
            <a:endCxn id="42" idx="2"/>
          </p:cNvCxnSpPr>
          <p:nvPr/>
        </p:nvCxnSpPr>
        <p:spPr>
          <a:xfrm rot="5400000" flipH="1" flipV="1">
            <a:off x="1894482" y="4856086"/>
            <a:ext cx="1204685" cy="805955"/>
          </a:xfrm>
          <a:prstGeom prst="curvedConnector3">
            <a:avLst/>
          </a:prstGeom>
          <a:ln w="28575">
            <a:solidFill>
              <a:srgbClr val="FF0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1228658" y="4784242"/>
            <a:ext cx="159466" cy="139703"/>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 name="Rectangle 41"/>
          <p:cNvSpPr/>
          <p:nvPr/>
        </p:nvSpPr>
        <p:spPr bwMode="auto">
          <a:xfrm>
            <a:off x="2647406" y="4428851"/>
            <a:ext cx="504791" cy="227869"/>
          </a:xfrm>
          <a:prstGeom prst="rect">
            <a:avLst/>
          </a:prstGeom>
          <a:noFill/>
          <a:ln w="12700">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61430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286000" y="2651760"/>
            <a:ext cx="4799984" cy="2286000"/>
          </a:xfrm>
          <a:prstGeom prst="rect">
            <a:avLst/>
          </a:prstGeom>
        </p:spPr>
      </p:pic>
      <p:sp>
        <p:nvSpPr>
          <p:cNvPr id="2" name="Content Placeholder 1"/>
          <p:cNvSpPr>
            <a:spLocks noGrp="1"/>
          </p:cNvSpPr>
          <p:nvPr>
            <p:ph sz="half" idx="1"/>
          </p:nvPr>
        </p:nvSpPr>
        <p:spPr/>
        <p:txBody>
          <a:bodyPr/>
          <a:lstStyle/>
          <a:p>
            <a:r>
              <a:rPr lang="en-US" dirty="0"/>
              <a:t>Email Protocols</a:t>
            </a:r>
          </a:p>
          <a:p>
            <a:pPr lvl="1"/>
            <a:r>
              <a:rPr lang="fr-FR" b="0" dirty="0"/>
              <a:t>Internet Message Access Protocol Secure (IMAPS)</a:t>
            </a:r>
          </a:p>
          <a:p>
            <a:pPr lvl="2"/>
            <a:r>
              <a:rPr lang="en-US" b="0" dirty="0"/>
              <a:t>Provides encrypted logins to the email server</a:t>
            </a:r>
          </a:p>
          <a:p>
            <a:pPr lvl="1"/>
            <a:endParaRPr lang="en-US" dirty="0"/>
          </a:p>
          <a:p>
            <a:endParaRPr lang="en-US" dirty="0"/>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48</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pic>
        <p:nvPicPr>
          <p:cNvPr id="19" name="Picture 18"/>
          <p:cNvPicPr>
            <a:picLocks noChangeAspect="1"/>
          </p:cNvPicPr>
          <p:nvPr/>
        </p:nvPicPr>
        <p:blipFill>
          <a:blip r:embed="rId4"/>
          <a:stretch>
            <a:fillRect/>
          </a:stretch>
        </p:blipFill>
        <p:spPr>
          <a:xfrm>
            <a:off x="4078000" y="5257494"/>
            <a:ext cx="1036931" cy="822960"/>
          </a:xfrm>
          <a:prstGeom prst="rect">
            <a:avLst/>
          </a:prstGeom>
        </p:spPr>
      </p:pic>
      <p:sp>
        <p:nvSpPr>
          <p:cNvPr id="20" name="TextBox 19"/>
          <p:cNvSpPr txBox="1"/>
          <p:nvPr/>
        </p:nvSpPr>
        <p:spPr>
          <a:xfrm>
            <a:off x="3334419" y="5166054"/>
            <a:ext cx="567784"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t>
            </a:r>
          </a:p>
        </p:txBody>
      </p:sp>
      <p:sp>
        <p:nvSpPr>
          <p:cNvPr id="21" name="TextBox 20"/>
          <p:cNvSpPr txBox="1"/>
          <p:nvPr/>
        </p:nvSpPr>
        <p:spPr>
          <a:xfrm>
            <a:off x="5290422" y="5166054"/>
            <a:ext cx="567784"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mn-ea"/>
                <a:cs typeface="+mn-cs"/>
              </a:rPr>
              <a:t>=</a:t>
            </a:r>
          </a:p>
        </p:txBody>
      </p:sp>
      <p:pic>
        <p:nvPicPr>
          <p:cNvPr id="28" name="Picture 27"/>
          <p:cNvPicPr>
            <a:picLocks noChangeAspect="1"/>
          </p:cNvPicPr>
          <p:nvPr/>
        </p:nvPicPr>
        <p:blipFill>
          <a:blip r:embed="rId5"/>
          <a:stretch>
            <a:fillRect/>
          </a:stretch>
        </p:blipFill>
        <p:spPr>
          <a:xfrm>
            <a:off x="6035040" y="5257800"/>
            <a:ext cx="1238435" cy="822960"/>
          </a:xfrm>
          <a:prstGeom prst="rect">
            <a:avLst/>
          </a:prstGeom>
        </p:spPr>
      </p:pic>
      <p:pic>
        <p:nvPicPr>
          <p:cNvPr id="30" name="Picture 29"/>
          <p:cNvPicPr>
            <a:picLocks noChangeAspect="1"/>
          </p:cNvPicPr>
          <p:nvPr/>
        </p:nvPicPr>
        <p:blipFill>
          <a:blip r:embed="rId6"/>
          <a:stretch>
            <a:fillRect/>
          </a:stretch>
        </p:blipFill>
        <p:spPr>
          <a:xfrm>
            <a:off x="1920240" y="5257800"/>
            <a:ext cx="1235437" cy="822960"/>
          </a:xfrm>
          <a:prstGeom prst="rect">
            <a:avLst/>
          </a:prstGeom>
        </p:spPr>
      </p:pic>
      <p:sp>
        <p:nvSpPr>
          <p:cNvPr id="31" name="Rectangle 30"/>
          <p:cNvSpPr/>
          <p:nvPr/>
        </p:nvSpPr>
        <p:spPr>
          <a:xfrm>
            <a:off x="524070" y="4423946"/>
            <a:ext cx="1616087" cy="338554"/>
          </a:xfrm>
          <a:prstGeom prst="rect">
            <a:avLst/>
          </a:prstGeom>
          <a:ln w="12700">
            <a:solidFill>
              <a:schemeClr val="bg1"/>
            </a:solidFill>
          </a:ln>
        </p:spPr>
        <p:txBody>
          <a:bodyPr wrap="square">
            <a:spAutoFit/>
          </a:bodyPr>
          <a:lstStyle/>
          <a:p>
            <a:pPr marL="0" marR="0" lvl="0" indent="0" algn="l" defTabSz="914400" rtl="0" eaLnBrk="1" fontAlgn="base" latinLnBrk="0" hangingPunct="1">
              <a:lnSpc>
                <a:spcPct val="100000"/>
              </a:lnSpc>
              <a:spcBef>
                <a:spcPts val="300"/>
              </a:spcBef>
              <a:spcAft>
                <a:spcPct val="0"/>
              </a:spcAft>
              <a:buClr>
                <a:srgbClr val="17406D">
                  <a:lumMod val="40000"/>
                  <a:lumOff val="60000"/>
                </a:srgbClr>
              </a:buClr>
              <a:buSzPct val="100000"/>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Secure</a:t>
            </a:r>
            <a:r>
              <a:rPr kumimoji="0" lang="en-US" sz="1600" b="1" i="0" u="none" strike="noStrike" kern="0" cap="none" spc="0" normalizeH="0" noProof="0" dirty="0">
                <a:ln>
                  <a:noFill/>
                </a:ln>
                <a:solidFill>
                  <a:prstClr val="white"/>
                </a:solidFill>
                <a:effectLst/>
                <a:uLnTx/>
                <a:uFillTx/>
                <a:latin typeface="Calibri" panose="020F0502020204030204" pitchFamily="34" charset="0"/>
                <a:ea typeface="+mn-ea"/>
                <a:cs typeface="Calibri" panose="020F0502020204030204" pitchFamily="34" charset="0"/>
              </a:rPr>
              <a:t> – SSL/TLS</a:t>
            </a: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2" name="Rectangle 31"/>
          <p:cNvSpPr/>
          <p:nvPr/>
        </p:nvSpPr>
        <p:spPr bwMode="auto">
          <a:xfrm>
            <a:off x="2698478" y="4057469"/>
            <a:ext cx="143335" cy="134421"/>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3" name="Rectangle 32"/>
          <p:cNvSpPr/>
          <p:nvPr/>
        </p:nvSpPr>
        <p:spPr bwMode="auto">
          <a:xfrm>
            <a:off x="4103147" y="3690835"/>
            <a:ext cx="506506" cy="234226"/>
          </a:xfrm>
          <a:prstGeom prst="rect">
            <a:avLst/>
          </a:prstGeom>
          <a:noFill/>
          <a:ln w="12700">
            <a:solidFill>
              <a:srgbClr val="4BD24B"/>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cxnSp>
        <p:nvCxnSpPr>
          <p:cNvPr id="34" name="Straight Connector 48"/>
          <p:cNvCxnSpPr>
            <a:stCxn id="36" idx="1"/>
            <a:endCxn id="33" idx="0"/>
          </p:cNvCxnSpPr>
          <p:nvPr/>
        </p:nvCxnSpPr>
        <p:spPr>
          <a:xfrm rot="10800000" flipV="1">
            <a:off x="4356400" y="3321367"/>
            <a:ext cx="2849704" cy="369467"/>
          </a:xfrm>
          <a:prstGeom prst="curvedConnector2">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5" name="Straight Connector 48"/>
          <p:cNvCxnSpPr>
            <a:stCxn id="31" idx="3"/>
            <a:endCxn id="32" idx="1"/>
          </p:cNvCxnSpPr>
          <p:nvPr/>
        </p:nvCxnSpPr>
        <p:spPr>
          <a:xfrm flipV="1">
            <a:off x="2140157" y="4124680"/>
            <a:ext cx="558321" cy="468543"/>
          </a:xfrm>
          <a:prstGeom prst="curvedConnector3">
            <a:avLst>
              <a:gd name="adj1" fmla="val 50000"/>
            </a:avLst>
          </a:prstGeom>
          <a:ln w="28575">
            <a:solidFill>
              <a:srgbClr val="4BD24B"/>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206104" y="3152091"/>
            <a:ext cx="887310" cy="338554"/>
          </a:xfrm>
          <a:prstGeom prst="rect">
            <a:avLst/>
          </a:prstGeom>
          <a:ln w="12700">
            <a:solidFill>
              <a:schemeClr val="bg1"/>
            </a:solidFill>
          </a:ln>
        </p:spPr>
        <p:txBody>
          <a:bodyPr wrap="square">
            <a:spAutoFit/>
          </a:bodyPr>
          <a:lstStyle/>
          <a:p>
            <a:pPr marL="0" marR="0" lvl="0" indent="0" algn="l" defTabSz="914400" rtl="0" eaLnBrk="1" fontAlgn="base" latinLnBrk="0" hangingPunct="1">
              <a:lnSpc>
                <a:spcPct val="100000"/>
              </a:lnSpc>
              <a:spcBef>
                <a:spcPts val="300"/>
              </a:spcBef>
              <a:spcAft>
                <a:spcPct val="0"/>
              </a:spcAft>
              <a:buClr>
                <a:srgbClr val="17406D">
                  <a:lumMod val="40000"/>
                  <a:lumOff val="60000"/>
                </a:srgbClr>
              </a:buClr>
              <a:buSzPct val="100000"/>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tcp/993</a:t>
            </a:r>
          </a:p>
        </p:txBody>
      </p:sp>
    </p:spTree>
    <p:extLst>
      <p:ext uri="{BB962C8B-B14F-4D97-AF65-F5344CB8AC3E}">
        <p14:creationId xmlns:p14="http://schemas.microsoft.com/office/powerpoint/2010/main" val="1348673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Email Protocols</a:t>
            </a:r>
          </a:p>
          <a:p>
            <a:pPr lvl="1"/>
            <a:r>
              <a:rPr lang="en-US" sz="1800" dirty="0"/>
              <a:t>Secure/Multipurpose Internet Mail Extensions (S/MIME)</a:t>
            </a:r>
          </a:p>
          <a:p>
            <a:pPr lvl="2">
              <a:spcBef>
                <a:spcPts val="600"/>
              </a:spcBef>
            </a:pPr>
            <a:endParaRPr lang="en-US" dirty="0">
              <a:solidFill>
                <a:srgbClr val="FFC000"/>
              </a:solidFill>
            </a:endParaRPr>
          </a:p>
        </p:txBody>
      </p:sp>
      <p:sp>
        <p:nvSpPr>
          <p:cNvPr id="6" name="Title 5"/>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9144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914400" rtl="0" eaLnBrk="0" fontAlgn="auto" latinLnBrk="0" hangingPunct="0">
                <a:lnSpc>
                  <a:spcPct val="100000"/>
                </a:lnSpc>
                <a:spcBef>
                  <a:spcPts val="0"/>
                </a:spcBef>
                <a:spcAft>
                  <a:spcPts val="0"/>
                </a:spcAft>
                <a:buClrTx/>
                <a:buSzTx/>
                <a:buFontTx/>
                <a:buNone/>
                <a:tabLst/>
                <a:defRPr/>
              </a:pPr>
              <a:t>49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924695330"/>
              </p:ext>
            </p:extLst>
          </p:nvPr>
        </p:nvGraphicFramePr>
        <p:xfrm>
          <a:off x="859880" y="5120640"/>
          <a:ext cx="7424240" cy="1178560"/>
        </p:xfrm>
        <a:graphic>
          <a:graphicData uri="http://schemas.openxmlformats.org/drawingml/2006/table">
            <a:tbl>
              <a:tblPr>
                <a:effectLst/>
                <a:tableStyleId>{5C22544A-7EE6-4342-B048-85BDC9FD1C3A}</a:tableStyleId>
              </a:tblPr>
              <a:tblGrid>
                <a:gridCol w="7424240">
                  <a:extLst>
                    <a:ext uri="{9D8B030D-6E8A-4147-A177-3AD203B41FA5}">
                      <a16:colId xmlns:a16="http://schemas.microsoft.com/office/drawing/2014/main" val="2785879076"/>
                    </a:ext>
                  </a:extLst>
                </a:gridCol>
              </a:tblGrid>
              <a:tr h="370840">
                <a:tc>
                  <a:txBody>
                    <a:bodyPr/>
                    <a:lstStyle/>
                    <a:p>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Example:</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4870573"/>
                  </a:ext>
                </a:extLst>
              </a:tr>
              <a:tr h="370840">
                <a:tc>
                  <a:txBody>
                    <a:bodyPr/>
                    <a:lstStyle/>
                    <a:p>
                      <a:pPr marL="274320" marR="0" lvl="1" indent="-274320" algn="l" defTabSz="914400" rtl="0" eaLnBrk="1" fontAlgn="base" latinLnBrk="0" hangingPunct="1">
                        <a:lnSpc>
                          <a:spcPct val="100000"/>
                        </a:lnSpc>
                        <a:spcBef>
                          <a:spcPts val="600"/>
                        </a:spcBef>
                        <a:spcAft>
                          <a:spcPct val="0"/>
                        </a:spcAft>
                        <a:buClr>
                          <a:srgbClr val="17406D">
                            <a:lumMod val="40000"/>
                            <a:lumOff val="60000"/>
                          </a:srgbClr>
                        </a:buClr>
                        <a:buSzPct val="100000"/>
                        <a:buFont typeface="Wingdings" panose="05000000000000000000" pitchFamily="2" charset="2"/>
                        <a:buChar char="Ø"/>
                        <a:tabLst/>
                        <a:defRPr/>
                      </a:pPr>
                      <a:r>
                        <a:rPr kumimoji="0" lang="en-US" sz="14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A security consultant is setting up a new electronic messaging platform and wants to ensure the platform supports message integrity validation. </a:t>
                      </a:r>
                    </a:p>
                    <a:p>
                      <a:pPr marL="548640" marR="0" lvl="1" indent="-274320" algn="l" defTabSz="914400" rtl="0" eaLnBrk="1" fontAlgn="base" latinLnBrk="0" hangingPunct="1">
                        <a:lnSpc>
                          <a:spcPct val="100000"/>
                        </a:lnSpc>
                        <a:spcBef>
                          <a:spcPts val="600"/>
                        </a:spcBef>
                        <a:spcAft>
                          <a:spcPct val="0"/>
                        </a:spcAft>
                        <a:buClr>
                          <a:srgbClr val="17406D">
                            <a:lumMod val="40000"/>
                            <a:lumOff val="60000"/>
                          </a:srgbClr>
                        </a:buClr>
                        <a:buSzPct val="100000"/>
                        <a:buFont typeface="Wingdings" panose="05000000000000000000" pitchFamily="2" charset="2"/>
                        <a:buChar char="ü"/>
                        <a:tabLst/>
                        <a:defRPr/>
                      </a:pPr>
                      <a:r>
                        <a:rPr kumimoji="0" lang="en-US" sz="14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The consultant should recommend S/MIME protocol </a:t>
                      </a:r>
                      <a:r>
                        <a:rPr kumimoji="0" lang="en-US" sz="14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rPr>
                        <a:t>(digital signature)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13542663"/>
                  </a:ext>
                </a:extLst>
              </a:tr>
            </a:tbl>
          </a:graphicData>
        </a:graphic>
      </p:graphicFrame>
      <p:sp>
        <p:nvSpPr>
          <p:cNvPr id="3" name="Rectangle 2"/>
          <p:cNvSpPr/>
          <p:nvPr/>
        </p:nvSpPr>
        <p:spPr>
          <a:xfrm>
            <a:off x="4582189" y="3440400"/>
            <a:ext cx="3977611" cy="1184940"/>
          </a:xfrm>
          <a:prstGeom prst="rect">
            <a:avLst/>
          </a:prstGeom>
          <a:ln w="12700">
            <a:solidFill>
              <a:schemeClr val="bg1"/>
            </a:solidFill>
          </a:ln>
        </p:spPr>
        <p:txBody>
          <a:bodyPr wrap="square">
            <a:spAutoFit/>
          </a:bodyPr>
          <a:lstStyle/>
          <a:p>
            <a:pPr marL="0" marR="0" lvl="2" indent="0" algn="l" defTabSz="914400" rtl="0" eaLnBrk="1" fontAlgn="base" latinLnBrk="0" hangingPunct="1">
              <a:lnSpc>
                <a:spcPct val="100000"/>
              </a:lnSpc>
              <a:spcBef>
                <a:spcPts val="600"/>
              </a:spcBef>
              <a:spcAft>
                <a:spcPct val="0"/>
              </a:spcAft>
              <a:buClr>
                <a:srgbClr val="17406D">
                  <a:lumMod val="40000"/>
                  <a:lumOff val="60000"/>
                </a:srgbClr>
              </a:buClr>
              <a:buSzPct val="100000"/>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Used for </a:t>
            </a:r>
            <a:r>
              <a:rPr kumimoji="0" lang="en-US" sz="1400" b="1"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digital signature </a:t>
            </a: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between two people</a:t>
            </a:r>
          </a:p>
          <a:p>
            <a:pPr marL="0" marR="0" lvl="2" indent="0" algn="l" defTabSz="914400" rtl="0" eaLnBrk="1" fontAlgn="base" latinLnBrk="0" hangingPunct="1">
              <a:lnSpc>
                <a:spcPct val="100000"/>
              </a:lnSpc>
              <a:spcBef>
                <a:spcPts val="600"/>
              </a:spcBef>
              <a:spcAft>
                <a:spcPct val="0"/>
              </a:spcAft>
              <a:buClr>
                <a:srgbClr val="17406D">
                  <a:lumMod val="40000"/>
                  <a:lumOff val="60000"/>
                </a:srgbClr>
              </a:buClr>
              <a:buSzPct val="100000"/>
              <a:buFontTx/>
              <a:buNone/>
              <a:tabLst/>
              <a:defRPr/>
            </a:pPr>
            <a:r>
              <a:rPr kumimoji="0" lang="en-US" sz="1400" b="1"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Encrypt</a:t>
            </a:r>
            <a:r>
              <a:rPr kumimoji="0" lang="en-US" sz="1400" b="1" i="0" u="none" strike="noStrike" kern="0" cap="none" spc="0" normalizeH="0" baseline="0" noProof="0" dirty="0">
                <a:ln>
                  <a:noFill/>
                </a:ln>
                <a:solidFill>
                  <a:srgbClr val="FF9900"/>
                </a:solidFill>
                <a:effectLst/>
                <a:uLnTx/>
                <a:uFillTx/>
                <a:latin typeface="Calibri" panose="020F0502020204030204" pitchFamily="34" charset="0"/>
                <a:ea typeface="+mn-ea"/>
                <a:cs typeface="Calibri" panose="020F0502020204030204" pitchFamily="34" charset="0"/>
              </a:rPr>
              <a:t> </a:t>
            </a: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and sign email using S/MIME</a:t>
            </a:r>
          </a:p>
          <a:p>
            <a:pPr marL="0" marR="0" lvl="2" indent="0" algn="l" defTabSz="914400" rtl="0" eaLnBrk="1" fontAlgn="base" latinLnBrk="0" hangingPunct="1">
              <a:lnSpc>
                <a:spcPct val="100000"/>
              </a:lnSpc>
              <a:spcBef>
                <a:spcPts val="600"/>
              </a:spcBef>
              <a:spcAft>
                <a:spcPct val="0"/>
              </a:spcAft>
              <a:buClr>
                <a:srgbClr val="17406D">
                  <a:lumMod val="40000"/>
                  <a:lumOff val="60000"/>
                </a:srgbClr>
              </a:buClr>
              <a:buSzPct val="100000"/>
              <a:buFontTx/>
              <a:buNone/>
              <a:tabLst/>
              <a:defRPr/>
            </a:pPr>
            <a:r>
              <a:rPr kumimoji="0" lang="en-US" sz="1400" b="1"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Supports</a:t>
            </a: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employs certificates generated by the PKI</a:t>
            </a:r>
          </a:p>
          <a:p>
            <a:pPr marL="0" marR="0" lvl="2" indent="0" algn="l" defTabSz="914400" rtl="0" eaLnBrk="1" fontAlgn="base" latinLnBrk="0" hangingPunct="1">
              <a:lnSpc>
                <a:spcPct val="100000"/>
              </a:lnSpc>
              <a:spcBef>
                <a:spcPts val="600"/>
              </a:spcBef>
              <a:spcAft>
                <a:spcPct val="0"/>
              </a:spcAft>
              <a:buClr>
                <a:srgbClr val="17406D">
                  <a:lumMod val="40000"/>
                  <a:lumOff val="60000"/>
                </a:srgbClr>
              </a:buClr>
              <a:buSzPct val="100000"/>
              <a:buFontTx/>
              <a:buNone/>
              <a:tabLst/>
              <a:defRPr/>
            </a:pPr>
            <a:r>
              <a:rPr kumimoji="0" lang="en-US" sz="1400" b="1" i="0" u="none" strike="noStrike" kern="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Implements</a:t>
            </a:r>
            <a:r>
              <a:rPr kumimoji="0" lang="en-US" sz="1400" b="1" i="0" u="none" strike="noStrike" kern="0" cap="none" spc="0" normalizeH="0" baseline="0" noProof="0" dirty="0">
                <a:ln>
                  <a:noFill/>
                </a:ln>
                <a:solidFill>
                  <a:srgbClr val="FF9900"/>
                </a:solidFill>
                <a:effectLst/>
                <a:uLnTx/>
                <a:uFillTx/>
                <a:latin typeface="Calibri" panose="020F0502020204030204" pitchFamily="34" charset="0"/>
                <a:ea typeface="+mn-ea"/>
                <a:cs typeface="Calibri" panose="020F0502020204030204" pitchFamily="34" charset="0"/>
              </a:rPr>
              <a:t> </a:t>
            </a: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 stream cipher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6640" y="1280160"/>
            <a:ext cx="1371600" cy="1371600"/>
          </a:xfrm>
          <a:prstGeom prst="rect">
            <a:avLst/>
          </a:prstGeom>
        </p:spPr>
      </p:pic>
      <p:pic>
        <p:nvPicPr>
          <p:cNvPr id="40" name="Picture 39"/>
          <p:cNvPicPr>
            <a:picLocks noChangeAspect="1"/>
          </p:cNvPicPr>
          <p:nvPr/>
        </p:nvPicPr>
        <p:blipFill>
          <a:blip r:embed="rId3"/>
          <a:stretch>
            <a:fillRect/>
          </a:stretch>
        </p:blipFill>
        <p:spPr>
          <a:xfrm>
            <a:off x="731520" y="2011680"/>
            <a:ext cx="3310415" cy="3133616"/>
          </a:xfrm>
          <a:prstGeom prst="rect">
            <a:avLst/>
          </a:prstGeom>
        </p:spPr>
      </p:pic>
      <p:cxnSp>
        <p:nvCxnSpPr>
          <p:cNvPr id="10" name="Straight Connector 48"/>
          <p:cNvCxnSpPr>
            <a:stCxn id="3" idx="1"/>
          </p:cNvCxnSpPr>
          <p:nvPr/>
        </p:nvCxnSpPr>
        <p:spPr>
          <a:xfrm rot="10800000">
            <a:off x="3970743" y="2689860"/>
            <a:ext cx="611447" cy="1343011"/>
          </a:xfrm>
          <a:prstGeom prst="curvedConnector3">
            <a:avLst>
              <a:gd name="adj1" fmla="val 50000"/>
            </a:avLst>
          </a:prstGeom>
          <a:ln w="28575">
            <a:solidFill>
              <a:srgbClr val="FFC000"/>
            </a:solidFill>
            <a:headEnd type="none" w="med" len="med"/>
            <a:tailEnd type="triangle" w="med" len="med"/>
          </a:ln>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00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381001" y="1066800"/>
            <a:ext cx="4991099" cy="5334000"/>
          </a:xfrm>
        </p:spPr>
        <p:txBody>
          <a:bodyPr/>
          <a:lstStyle/>
          <a:p>
            <a:r>
              <a:rPr lang="en-US" dirty="0"/>
              <a:t>Communication Protocols</a:t>
            </a:r>
          </a:p>
          <a:p>
            <a:pPr lvl="1"/>
            <a:r>
              <a:rPr lang="en-US" b="0" dirty="0"/>
              <a:t>Port</a:t>
            </a:r>
          </a:p>
          <a:p>
            <a:pPr lvl="2"/>
            <a:r>
              <a:rPr lang="en-US" b="0" dirty="0"/>
              <a:t>Ports take you to the correct service. </a:t>
            </a:r>
          </a:p>
          <a:p>
            <a:pPr lvl="3"/>
            <a:r>
              <a:rPr lang="en-US" b="0" dirty="0"/>
              <a:t>“WHERE to communicate”</a:t>
            </a:r>
          </a:p>
          <a:p>
            <a:pPr lvl="1"/>
            <a:r>
              <a:rPr lang="en-US" b="0" dirty="0"/>
              <a:t>Service Protocol</a:t>
            </a:r>
          </a:p>
          <a:p>
            <a:pPr lvl="2"/>
            <a:r>
              <a:rPr lang="en-US" b="0" dirty="0"/>
              <a:t>Establish the rules for systems communicating over the network </a:t>
            </a:r>
          </a:p>
          <a:p>
            <a:pPr lvl="3"/>
            <a:r>
              <a:rPr lang="en-US" b="0" dirty="0"/>
              <a:t>“HOW to communicate”</a:t>
            </a:r>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3" name="Slide Number Placeholder 2"/>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5</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Table 4"/>
          <p:cNvGraphicFramePr>
            <a:graphicFrameLocks noGrp="1"/>
          </p:cNvGraphicFramePr>
          <p:nvPr/>
        </p:nvGraphicFramePr>
        <p:xfrm>
          <a:off x="5181091" y="1697036"/>
          <a:ext cx="3597148" cy="2662619"/>
        </p:xfrm>
        <a:graphic>
          <a:graphicData uri="http://schemas.openxmlformats.org/drawingml/2006/table">
            <a:tbl>
              <a:tblPr bandRow="1">
                <a:tableStyleId>{5C22544A-7EE6-4342-B048-85BDC9FD1C3A}</a:tableStyleId>
              </a:tblPr>
              <a:tblGrid>
                <a:gridCol w="2187448">
                  <a:extLst>
                    <a:ext uri="{9D8B030D-6E8A-4147-A177-3AD203B41FA5}">
                      <a16:colId xmlns:a16="http://schemas.microsoft.com/office/drawing/2014/main" val="1991283101"/>
                    </a:ext>
                  </a:extLst>
                </a:gridCol>
                <a:gridCol w="1409700">
                  <a:extLst>
                    <a:ext uri="{9D8B030D-6E8A-4147-A177-3AD203B41FA5}">
                      <a16:colId xmlns:a16="http://schemas.microsoft.com/office/drawing/2014/main" val="3664480433"/>
                    </a:ext>
                  </a:extLst>
                </a:gridCol>
              </a:tblGrid>
              <a:tr h="210245">
                <a:tc gridSpan="2">
                  <a:txBody>
                    <a:bodyPr/>
                    <a:lstStyle/>
                    <a:p>
                      <a:pPr marL="0" marR="0" indent="0">
                        <a:lnSpc>
                          <a:spcPct val="150000"/>
                        </a:lnSpc>
                        <a:spcBef>
                          <a:spcPts val="0"/>
                        </a:spcBef>
                        <a:spcAft>
                          <a:spcPts val="0"/>
                        </a:spcAft>
                      </a:pPr>
                      <a:r>
                        <a:rPr lang="en-US" sz="1400" b="1" dirty="0">
                          <a:solidFill>
                            <a:schemeClr val="bg1"/>
                          </a:solidFill>
                          <a:effectLst/>
                          <a:latin typeface="+mn-lt"/>
                          <a:ea typeface="Times New Roman"/>
                          <a:cs typeface="Times New Roman"/>
                        </a:rPr>
                        <a:t>Example: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nSpc>
                          <a:spcPct val="150000"/>
                        </a:lnSpc>
                        <a:spcBef>
                          <a:spcPts val="0"/>
                        </a:spcBef>
                        <a:spcAft>
                          <a:spcPts val="0"/>
                        </a:spcAft>
                      </a:pPr>
                      <a:endParaRPr lang="en-US" sz="1800" b="1" dirty="0">
                        <a:solidFill>
                          <a:schemeClr val="tx1"/>
                        </a:solidFill>
                        <a:effectLst/>
                        <a:latin typeface="Times New Roman"/>
                        <a:ea typeface="Times New Roman"/>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1895398351"/>
                  </a:ext>
                </a:extLst>
              </a:tr>
              <a:tr h="210245">
                <a:tc>
                  <a:txBody>
                    <a:bodyPr/>
                    <a:lstStyle/>
                    <a:p>
                      <a:pPr marL="0" marR="0" indent="0">
                        <a:lnSpc>
                          <a:spcPct val="150000"/>
                        </a:lnSpc>
                        <a:spcBef>
                          <a:spcPts val="0"/>
                        </a:spcBef>
                        <a:spcAft>
                          <a:spcPts val="0"/>
                        </a:spcAft>
                      </a:pPr>
                      <a:r>
                        <a:rPr lang="en-US" sz="1800" b="1" u="sng" dirty="0">
                          <a:solidFill>
                            <a:schemeClr val="bg1"/>
                          </a:solidFill>
                          <a:effectLst/>
                        </a:rPr>
                        <a:t>Protocol</a:t>
                      </a:r>
                      <a:endParaRPr lang="en-US" sz="1800" b="1" u="sng" dirty="0">
                        <a:solidFill>
                          <a:schemeClr val="bg1"/>
                        </a:solidFill>
                        <a:effectLst/>
                        <a:latin typeface="Times New Roman"/>
                        <a:ea typeface="Times New Roman"/>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a:lnSpc>
                          <a:spcPct val="150000"/>
                        </a:lnSpc>
                        <a:spcBef>
                          <a:spcPts val="0"/>
                        </a:spcBef>
                        <a:spcAft>
                          <a:spcPts val="0"/>
                        </a:spcAft>
                      </a:pPr>
                      <a:r>
                        <a:rPr lang="en-US" sz="1800" b="1" u="sng" dirty="0">
                          <a:solidFill>
                            <a:schemeClr val="bg1"/>
                          </a:solidFill>
                          <a:effectLst/>
                        </a:rPr>
                        <a:t>Port</a:t>
                      </a:r>
                      <a:endParaRPr lang="en-US" sz="1800" b="1" u="sng" dirty="0">
                        <a:solidFill>
                          <a:schemeClr val="bg1"/>
                        </a:solidFill>
                        <a:effectLst/>
                        <a:latin typeface="Times New Roman"/>
                        <a:ea typeface="Times New Roman"/>
                        <a:cs typeface="Times New Roman"/>
                      </a:endParaRPr>
                    </a:p>
                  </a:txBody>
                  <a:tcPr marL="68580" marR="6858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7569724"/>
                  </a:ext>
                </a:extLst>
              </a:tr>
              <a:tr h="186885">
                <a:tc>
                  <a:txBody>
                    <a:bodyPr/>
                    <a:lstStyle/>
                    <a:p>
                      <a:pPr marL="0" marR="0" indent="0">
                        <a:lnSpc>
                          <a:spcPct val="150000"/>
                        </a:lnSpc>
                        <a:spcBef>
                          <a:spcPts val="0"/>
                        </a:spcBef>
                        <a:spcAft>
                          <a:spcPts val="0"/>
                        </a:spcAft>
                      </a:pPr>
                      <a:r>
                        <a:rPr lang="en-US" sz="1400" b="1" dirty="0">
                          <a:solidFill>
                            <a:schemeClr val="bg1"/>
                          </a:solidFill>
                          <a:effectLst/>
                        </a:rPr>
                        <a:t>FTP data port (active mode)</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tcp/20</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1950529"/>
                  </a:ext>
                </a:extLst>
              </a:tr>
              <a:tr h="186885">
                <a:tc>
                  <a:txBody>
                    <a:bodyPr/>
                    <a:lstStyle/>
                    <a:p>
                      <a:pPr marL="0" marR="0" indent="0">
                        <a:lnSpc>
                          <a:spcPct val="150000"/>
                        </a:lnSpc>
                        <a:spcBef>
                          <a:spcPts val="0"/>
                        </a:spcBef>
                        <a:spcAft>
                          <a:spcPts val="0"/>
                        </a:spcAft>
                      </a:pPr>
                      <a:r>
                        <a:rPr lang="en-US" sz="1400" b="1" dirty="0">
                          <a:solidFill>
                            <a:schemeClr val="bg1"/>
                          </a:solidFill>
                          <a:effectLst/>
                        </a:rPr>
                        <a:t>FTP control port</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tcp/21</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970549"/>
                  </a:ext>
                </a:extLst>
              </a:tr>
              <a:tr h="186885">
                <a:tc>
                  <a:txBody>
                    <a:bodyPr/>
                    <a:lstStyle/>
                    <a:p>
                      <a:pPr marL="0" marR="0" indent="0">
                        <a:lnSpc>
                          <a:spcPct val="150000"/>
                        </a:lnSpc>
                        <a:spcBef>
                          <a:spcPts val="0"/>
                        </a:spcBef>
                        <a:spcAft>
                          <a:spcPts val="0"/>
                        </a:spcAft>
                      </a:pPr>
                      <a:r>
                        <a:rPr lang="en-US" sz="1400" b="1" dirty="0">
                          <a:solidFill>
                            <a:schemeClr val="bg1"/>
                          </a:solidFill>
                          <a:effectLst/>
                        </a:rPr>
                        <a:t>SSH</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tcp/22</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9461375"/>
                  </a:ext>
                </a:extLst>
              </a:tr>
              <a:tr h="186885">
                <a:tc>
                  <a:txBody>
                    <a:bodyPr/>
                    <a:lstStyle/>
                    <a:p>
                      <a:pPr marL="0" marR="0" indent="0">
                        <a:lnSpc>
                          <a:spcPct val="150000"/>
                        </a:lnSpc>
                        <a:spcBef>
                          <a:spcPts val="0"/>
                        </a:spcBef>
                        <a:spcAft>
                          <a:spcPts val="0"/>
                        </a:spcAft>
                      </a:pPr>
                      <a:r>
                        <a:rPr lang="en-US" sz="1400" b="1" dirty="0">
                          <a:solidFill>
                            <a:schemeClr val="bg1"/>
                          </a:solidFill>
                          <a:effectLst/>
                        </a:rPr>
                        <a:t>SCP (uses SSH)</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tcp/22</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3080137"/>
                  </a:ext>
                </a:extLst>
              </a:tr>
              <a:tr h="186885">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1" dirty="0">
                          <a:solidFill>
                            <a:schemeClr val="bg1"/>
                          </a:solidFill>
                          <a:effectLst/>
                        </a:rPr>
                        <a:t>SFTP (using SSH)</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tcp/22</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925439"/>
                  </a:ext>
                </a:extLst>
              </a:tr>
              <a:tr h="186885">
                <a:tc>
                  <a:txBody>
                    <a:bodyPr/>
                    <a:lstStyle/>
                    <a:p>
                      <a:pPr marL="0" marR="0" indent="0">
                        <a:lnSpc>
                          <a:spcPct val="150000"/>
                        </a:lnSpc>
                        <a:spcBef>
                          <a:spcPts val="0"/>
                        </a:spcBef>
                        <a:spcAft>
                          <a:spcPts val="0"/>
                        </a:spcAft>
                      </a:pPr>
                      <a:r>
                        <a:rPr lang="en-US" sz="1400" b="1" dirty="0">
                          <a:solidFill>
                            <a:schemeClr val="bg1"/>
                          </a:solidFill>
                          <a:effectLst/>
                        </a:rPr>
                        <a:t>Telnet</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kern="1200" dirty="0">
                          <a:solidFill>
                            <a:schemeClr val="bg1"/>
                          </a:solidFill>
                          <a:effectLst/>
                        </a:rPr>
                        <a:t>tcp/23</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3746949"/>
                  </a:ext>
                </a:extLst>
              </a:tr>
              <a:tr h="186885">
                <a:tc>
                  <a:txBody>
                    <a:bodyPr/>
                    <a:lstStyle/>
                    <a:p>
                      <a:pPr marL="0" marR="0" indent="0">
                        <a:lnSpc>
                          <a:spcPct val="150000"/>
                        </a:lnSpc>
                        <a:spcBef>
                          <a:spcPts val="0"/>
                        </a:spcBef>
                        <a:spcAft>
                          <a:spcPts val="0"/>
                        </a:spcAft>
                      </a:pPr>
                      <a:r>
                        <a:rPr lang="en-US" sz="1400" b="1" dirty="0">
                          <a:solidFill>
                            <a:schemeClr val="bg1"/>
                          </a:solidFill>
                          <a:effectLst/>
                        </a:rPr>
                        <a:t>SMTP</a:t>
                      </a:r>
                      <a:endParaRPr lang="en-US" sz="1400" b="1" dirty="0">
                        <a:solidFill>
                          <a:schemeClr val="bg1"/>
                        </a:solidFill>
                        <a:effectLst/>
                        <a:latin typeface="Times New Roman"/>
                        <a:ea typeface="Times New Roman"/>
                        <a:cs typeface="Times New Roman"/>
                      </a:endParaRPr>
                    </a:p>
                  </a:txBody>
                  <a:tcPr marL="68580" marR="68580" marT="0" marB="0">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latinLnBrk="0" hangingPunct="1">
                        <a:lnSpc>
                          <a:spcPct val="150000"/>
                        </a:lnSpc>
                        <a:spcBef>
                          <a:spcPts val="0"/>
                        </a:spcBef>
                        <a:spcAft>
                          <a:spcPts val="0"/>
                        </a:spcAft>
                      </a:pPr>
                      <a:r>
                        <a:rPr lang="en-US" sz="1400" b="1" i="0" u="none" strike="noStrike" kern="1200" baseline="0" dirty="0">
                          <a:solidFill>
                            <a:schemeClr val="bg1"/>
                          </a:solidFill>
                          <a:latin typeface="+mn-lt"/>
                          <a:ea typeface="+mn-ea"/>
                          <a:cs typeface="+mn-cs"/>
                        </a:rPr>
                        <a:t>tcp/25</a:t>
                      </a:r>
                      <a:endParaRPr lang="en-US" sz="1400" b="1" kern="1200" dirty="0">
                        <a:solidFill>
                          <a:schemeClr val="bg1"/>
                        </a:solidFill>
                        <a:effectLst/>
                        <a:latin typeface="+mn-lt"/>
                        <a:ea typeface="+mn-ea"/>
                        <a:cs typeface="+mn-cs"/>
                      </a:endParaRPr>
                    </a:p>
                  </a:txBody>
                  <a:tcPr marL="68580" marR="68580" marT="0" marB="0">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623916"/>
                  </a:ext>
                </a:extLst>
              </a:tr>
            </a:tbl>
          </a:graphicData>
        </a:graphic>
      </p:graphicFrame>
    </p:spTree>
    <p:extLst>
      <p:ext uri="{BB962C8B-B14F-4D97-AF65-F5344CB8AC3E}">
        <p14:creationId xmlns:p14="http://schemas.microsoft.com/office/powerpoint/2010/main" val="1405631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7404463" cy="5334000"/>
          </a:xfrm>
        </p:spPr>
        <p:txBody>
          <a:bodyPr/>
          <a:lstStyle/>
          <a:p>
            <a:pPr lvl="0"/>
            <a:r>
              <a:rPr lang="en-US" dirty="0">
                <a:solidFill>
                  <a:srgbClr val="17406D">
                    <a:lumMod val="40000"/>
                    <a:lumOff val="60000"/>
                  </a:srgbClr>
                </a:solidFill>
              </a:rPr>
              <a:t>Directory Service Protocols</a:t>
            </a:r>
            <a:endParaRPr lang="en-US" dirty="0">
              <a:solidFill>
                <a:prstClr val="white"/>
              </a:solidFill>
            </a:endParaRPr>
          </a:p>
          <a:p>
            <a:pPr lvl="1">
              <a:buClr>
                <a:srgbClr val="17406D">
                  <a:lumMod val="40000"/>
                  <a:lumOff val="60000"/>
                </a:srgbClr>
              </a:buClr>
            </a:pPr>
            <a:r>
              <a:rPr lang="en-US" dirty="0">
                <a:solidFill>
                  <a:prstClr val="white"/>
                </a:solidFill>
              </a:rPr>
              <a:t>Lightweight Directory Access Protocol(LDAP) </a:t>
            </a:r>
          </a:p>
          <a:p>
            <a:pPr lvl="2">
              <a:buClr>
                <a:srgbClr val="17406D">
                  <a:lumMod val="40000"/>
                  <a:lumOff val="60000"/>
                </a:srgbClr>
              </a:buClr>
            </a:pPr>
            <a:r>
              <a:rPr lang="en-US" b="0" dirty="0">
                <a:solidFill>
                  <a:prstClr val="white"/>
                </a:solidFill>
              </a:rPr>
              <a:t>Port </a:t>
            </a:r>
            <a:r>
              <a:rPr lang="en-US" b="0" dirty="0" err="1">
                <a:solidFill>
                  <a:prstClr val="white"/>
                </a:solidFill>
              </a:rPr>
              <a:t>tcp</a:t>
            </a:r>
            <a:r>
              <a:rPr lang="en-US" b="0" dirty="0">
                <a:solidFill>
                  <a:prstClr val="white"/>
                </a:solidFill>
              </a:rPr>
              <a:t>/389</a:t>
            </a:r>
          </a:p>
          <a:p>
            <a:pPr lvl="2">
              <a:buClr>
                <a:srgbClr val="17406D">
                  <a:lumMod val="40000"/>
                  <a:lumOff val="60000"/>
                </a:srgbClr>
              </a:buClr>
            </a:pPr>
            <a:r>
              <a:rPr lang="en-US" b="0" dirty="0">
                <a:solidFill>
                  <a:prstClr val="white"/>
                </a:solidFill>
              </a:rPr>
              <a:t>LDAP is an open application protocol and works outside of the Windows structure, focusing on Unix and Linux environments.</a:t>
            </a:r>
          </a:p>
          <a:p>
            <a:pPr lvl="2">
              <a:buClr>
                <a:srgbClr val="17406D">
                  <a:lumMod val="40000"/>
                  <a:lumOff val="60000"/>
                </a:srgbClr>
              </a:buClr>
            </a:pPr>
            <a:r>
              <a:rPr lang="en-US" b="0" dirty="0">
                <a:solidFill>
                  <a:prstClr val="white"/>
                </a:solidFill>
              </a:rPr>
              <a:t>Stores objects such as users and computers as x.500 objects</a:t>
            </a:r>
          </a:p>
          <a:p>
            <a:pPr lvl="2">
              <a:buClr>
                <a:srgbClr val="17406D">
                  <a:lumMod val="40000"/>
                  <a:lumOff val="60000"/>
                </a:srgbClr>
              </a:buClr>
            </a:pPr>
            <a:r>
              <a:rPr lang="en-US" b="0" dirty="0">
                <a:solidFill>
                  <a:prstClr val="white"/>
                </a:solidFill>
              </a:rPr>
              <a:t>Used to communicate with directories over network</a:t>
            </a:r>
          </a:p>
          <a:p>
            <a:pPr lvl="2">
              <a:buClr>
                <a:srgbClr val="17406D">
                  <a:lumMod val="40000"/>
                  <a:lumOff val="60000"/>
                </a:srgbClr>
              </a:buClr>
            </a:pPr>
            <a:r>
              <a:rPr lang="en-US" b="0" dirty="0">
                <a:solidFill>
                  <a:prstClr val="white"/>
                </a:solidFill>
              </a:rPr>
              <a:t>The protocol searches and compares the credentials to what the LDAP server has stored for the authenticating user</a:t>
            </a:r>
          </a:p>
          <a:p>
            <a:pPr lvl="3">
              <a:buClr>
                <a:srgbClr val="17406D">
                  <a:lumMod val="40000"/>
                  <a:lumOff val="60000"/>
                </a:srgbClr>
              </a:buClr>
            </a:pPr>
            <a:r>
              <a:rPr lang="en-US" b="0" dirty="0">
                <a:solidFill>
                  <a:prstClr val="white"/>
                </a:solidFill>
              </a:rPr>
              <a:t>If the username and password match what’s listed in the directory, LDAP authenticates the user.</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50</a:t>
            </a:fld>
            <a:endParaRPr lang="en-US" altLang="en-US" dirty="0">
              <a:solidFill>
                <a:prstClr val="white"/>
              </a:solidFill>
            </a:endParaRPr>
          </a:p>
        </p:txBody>
      </p:sp>
      <p:sp>
        <p:nvSpPr>
          <p:cNvPr id="5" name="Oval 4"/>
          <p:cNvSpPr>
            <a:spLocks noChangeAspect="1"/>
          </p:cNvSpPr>
          <p:nvPr/>
        </p:nvSpPr>
        <p:spPr>
          <a:xfrm>
            <a:off x="7406640" y="1276842"/>
            <a:ext cx="1371603" cy="1371600"/>
          </a:xfrm>
          <a:prstGeom prst="ellipse">
            <a:avLst/>
          </a:prstGeom>
          <a: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a:blipFill>
          <a:ln w="25400" cap="flat" cmpd="sng" algn="ctr">
            <a:noFill/>
            <a:prstDash val="solid"/>
            <a:miter lim="800000"/>
          </a:ln>
          <a:effectLst/>
          <a:scene3d>
            <a:camera prst="orthographicFront"/>
            <a:lightRig rig="contrasting"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3032376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7286897" cy="5334000"/>
          </a:xfrm>
        </p:spPr>
        <p:txBody>
          <a:bodyPr/>
          <a:lstStyle/>
          <a:p>
            <a:pPr lvl="0"/>
            <a:r>
              <a:rPr lang="en-US" dirty="0">
                <a:solidFill>
                  <a:srgbClr val="17406D">
                    <a:lumMod val="40000"/>
                    <a:lumOff val="60000"/>
                  </a:srgbClr>
                </a:solidFill>
              </a:rPr>
              <a:t>Directory Service Protocols</a:t>
            </a:r>
            <a:endParaRPr lang="en-US" dirty="0">
              <a:solidFill>
                <a:prstClr val="white"/>
              </a:solidFill>
            </a:endParaRPr>
          </a:p>
          <a:p>
            <a:pPr lvl="1">
              <a:buClr>
                <a:srgbClr val="17406D">
                  <a:lumMod val="40000"/>
                  <a:lumOff val="60000"/>
                </a:srgbClr>
              </a:buClr>
            </a:pPr>
            <a:r>
              <a:rPr lang="en-US" dirty="0">
                <a:solidFill>
                  <a:prstClr val="white"/>
                </a:solidFill>
              </a:rPr>
              <a:t>LDAP Secure (LDAPS)</a:t>
            </a:r>
          </a:p>
          <a:p>
            <a:pPr lvl="2">
              <a:buClr>
                <a:srgbClr val="17406D">
                  <a:lumMod val="40000"/>
                  <a:lumOff val="60000"/>
                </a:srgbClr>
              </a:buClr>
            </a:pPr>
            <a:r>
              <a:rPr lang="en-US" dirty="0" err="1">
                <a:solidFill>
                  <a:prstClr val="white"/>
                </a:solidFill>
              </a:rPr>
              <a:t>tcp</a:t>
            </a:r>
            <a:r>
              <a:rPr lang="en-US" dirty="0">
                <a:solidFill>
                  <a:prstClr val="white"/>
                </a:solidFill>
              </a:rPr>
              <a:t>/636	</a:t>
            </a:r>
          </a:p>
          <a:p>
            <a:pPr lvl="2">
              <a:buClr>
                <a:srgbClr val="17406D">
                  <a:lumMod val="40000"/>
                  <a:lumOff val="60000"/>
                </a:srgbClr>
              </a:buClr>
            </a:pPr>
            <a:r>
              <a:rPr lang="en-US" b="0" dirty="0">
                <a:solidFill>
                  <a:prstClr val="white"/>
                </a:solidFill>
              </a:rPr>
              <a:t>LDAPS allows for the encryption of LDAP data (which includes user credentials) in transit protecting against credential theft.</a:t>
            </a:r>
          </a:p>
          <a:p>
            <a:pPr lvl="3">
              <a:buClr>
                <a:srgbClr val="17406D">
                  <a:lumMod val="40000"/>
                  <a:lumOff val="60000"/>
                </a:srgbClr>
              </a:buClr>
            </a:pPr>
            <a:r>
              <a:rPr lang="en-US" b="0" dirty="0">
                <a:solidFill>
                  <a:prstClr val="white"/>
                </a:solidFill>
              </a:rPr>
              <a:t>LDAP traffic is encrypted</a:t>
            </a:r>
          </a:p>
          <a:p>
            <a:pPr lvl="3">
              <a:buClr>
                <a:srgbClr val="17406D">
                  <a:lumMod val="40000"/>
                  <a:lumOff val="60000"/>
                </a:srgbClr>
              </a:buClr>
            </a:pPr>
            <a:r>
              <a:rPr lang="en-US" b="0" dirty="0">
                <a:solidFill>
                  <a:prstClr val="white"/>
                </a:solidFill>
              </a:rPr>
              <a:t>Cannot be monitored or sniffed</a:t>
            </a:r>
          </a:p>
          <a:p>
            <a:pPr lvl="3">
              <a:buClr>
                <a:srgbClr val="17406D">
                  <a:lumMod val="40000"/>
                  <a:lumOff val="60000"/>
                </a:srgbClr>
              </a:buClr>
            </a:pPr>
            <a:r>
              <a:rPr lang="en-US" b="0" dirty="0">
                <a:solidFill>
                  <a:prstClr val="white"/>
                </a:solidFill>
              </a:rPr>
              <a:t>SSL or TLS use with LDAPS </a:t>
            </a:r>
          </a:p>
          <a:p>
            <a:pPr lvl="3">
              <a:buClr>
                <a:srgbClr val="17406D">
                  <a:lumMod val="40000"/>
                  <a:lumOff val="60000"/>
                </a:srgbClr>
              </a:buClr>
            </a:pPr>
            <a:r>
              <a:rPr lang="en-US" b="0" dirty="0">
                <a:solidFill>
                  <a:prstClr val="white"/>
                </a:solidFill>
              </a:rPr>
              <a:t>Using  X.509-compliant certificate that is signed by a trusted CA</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51</a:t>
            </a:fld>
            <a:endParaRPr lang="en-US" altLang="en-US" dirty="0">
              <a:solidFill>
                <a:prstClr val="white"/>
              </a:solidFill>
            </a:endParaRPr>
          </a:p>
        </p:txBody>
      </p:sp>
      <p:sp>
        <p:nvSpPr>
          <p:cNvPr id="5" name="Oval 4"/>
          <p:cNvSpPr>
            <a:spLocks noChangeAspect="1"/>
          </p:cNvSpPr>
          <p:nvPr/>
        </p:nvSpPr>
        <p:spPr>
          <a:xfrm>
            <a:off x="7406640" y="1276842"/>
            <a:ext cx="1371603" cy="1371600"/>
          </a:xfrm>
          <a:prstGeom prst="ellipse">
            <a:avLst/>
          </a:prstGeom>
          <a: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a:blipFill>
          <a:ln w="25400" cap="flat" cmpd="sng" algn="ctr">
            <a:noFill/>
            <a:prstDash val="solid"/>
            <a:miter lim="800000"/>
          </a:ln>
          <a:effectLst/>
          <a:scene3d>
            <a:camera prst="orthographicFront"/>
            <a:lightRig rig="contrasting"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endParaRPr lang="en-US" dirty="0"/>
          </a:p>
        </p:txBody>
      </p:sp>
      <p:pic>
        <p:nvPicPr>
          <p:cNvPr id="11" name="Picture 10"/>
          <p:cNvPicPr>
            <a:picLocks noChangeAspect="1"/>
          </p:cNvPicPr>
          <p:nvPr/>
        </p:nvPicPr>
        <p:blipFill>
          <a:blip r:embed="rId4"/>
          <a:stretch>
            <a:fillRect/>
          </a:stretch>
        </p:blipFill>
        <p:spPr>
          <a:xfrm>
            <a:off x="1955588" y="5218989"/>
            <a:ext cx="1128713" cy="914400"/>
          </a:xfrm>
          <a:prstGeom prst="rect">
            <a:avLst/>
          </a:prstGeom>
        </p:spPr>
      </p:pic>
      <p:pic>
        <p:nvPicPr>
          <p:cNvPr id="12" name="Picture 11"/>
          <p:cNvPicPr>
            <a:picLocks noChangeAspect="1"/>
          </p:cNvPicPr>
          <p:nvPr/>
        </p:nvPicPr>
        <p:blipFill>
          <a:blip r:embed="rId5"/>
          <a:stretch>
            <a:fillRect/>
          </a:stretch>
        </p:blipFill>
        <p:spPr>
          <a:xfrm>
            <a:off x="5970838" y="5251340"/>
            <a:ext cx="1366838" cy="914400"/>
          </a:xfrm>
          <a:prstGeom prst="rect">
            <a:avLst/>
          </a:prstGeom>
        </p:spPr>
      </p:pic>
      <p:pic>
        <p:nvPicPr>
          <p:cNvPr id="13" name="Picture 12"/>
          <p:cNvPicPr>
            <a:picLocks noChangeAspect="1"/>
          </p:cNvPicPr>
          <p:nvPr/>
        </p:nvPicPr>
        <p:blipFill>
          <a:blip r:embed="rId6"/>
          <a:stretch>
            <a:fillRect/>
          </a:stretch>
        </p:blipFill>
        <p:spPr>
          <a:xfrm>
            <a:off x="4078000" y="5257494"/>
            <a:ext cx="1036931" cy="822960"/>
          </a:xfrm>
          <a:prstGeom prst="rect">
            <a:avLst/>
          </a:prstGeom>
        </p:spPr>
      </p:pic>
      <p:sp>
        <p:nvSpPr>
          <p:cNvPr id="14" name="TextBox 13"/>
          <p:cNvSpPr txBox="1"/>
          <p:nvPr/>
        </p:nvSpPr>
        <p:spPr>
          <a:xfrm>
            <a:off x="3334419"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15" name="TextBox 14"/>
          <p:cNvSpPr txBox="1"/>
          <p:nvPr/>
        </p:nvSpPr>
        <p:spPr>
          <a:xfrm>
            <a:off x="5290422" y="5166054"/>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57373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7469777" cy="5334000"/>
          </a:xfrm>
        </p:spPr>
        <p:txBody>
          <a:bodyPr/>
          <a:lstStyle/>
          <a:p>
            <a:pPr lvl="0"/>
            <a:r>
              <a:rPr lang="en-US" dirty="0">
                <a:solidFill>
                  <a:srgbClr val="17406D">
                    <a:lumMod val="40000"/>
                    <a:lumOff val="60000"/>
                  </a:srgbClr>
                </a:solidFill>
              </a:rPr>
              <a:t>Directory Service Protocols</a:t>
            </a:r>
            <a:endParaRPr lang="en-US" dirty="0">
              <a:solidFill>
                <a:prstClr val="white"/>
              </a:solidFill>
            </a:endParaRPr>
          </a:p>
          <a:p>
            <a:pPr lvl="1">
              <a:buClr>
                <a:srgbClr val="17406D">
                  <a:lumMod val="40000"/>
                  <a:lumOff val="60000"/>
                </a:srgbClr>
              </a:buClr>
            </a:pPr>
            <a:r>
              <a:rPr lang="en-US" dirty="0">
                <a:solidFill>
                  <a:prstClr val="white"/>
                </a:solidFill>
              </a:rPr>
              <a:t>Active Directory</a:t>
            </a:r>
          </a:p>
          <a:p>
            <a:pPr lvl="2">
              <a:buClr>
                <a:srgbClr val="17406D">
                  <a:lumMod val="40000"/>
                  <a:lumOff val="60000"/>
                </a:srgbClr>
              </a:buClr>
            </a:pPr>
            <a:r>
              <a:rPr lang="en-US" sz="1600" b="0" dirty="0">
                <a:solidFill>
                  <a:prstClr val="white"/>
                </a:solidFill>
              </a:rPr>
              <a:t>Microsoft’s proprietary solution for accessing and managing directories</a:t>
            </a:r>
          </a:p>
          <a:p>
            <a:pPr lvl="2">
              <a:buClr>
                <a:srgbClr val="17406D">
                  <a:lumMod val="40000"/>
                  <a:lumOff val="60000"/>
                </a:srgbClr>
              </a:buClr>
            </a:pPr>
            <a:r>
              <a:rPr lang="en-US" sz="1600" b="0" dirty="0">
                <a:solidFill>
                  <a:prstClr val="white"/>
                </a:solidFill>
              </a:rPr>
              <a:t>Windows Active Directory supports both LDAP and Kerberos for authentication</a:t>
            </a:r>
          </a:p>
          <a:p>
            <a:pPr lvl="2">
              <a:buClr>
                <a:srgbClr val="17406D">
                  <a:lumMod val="40000"/>
                  <a:lumOff val="60000"/>
                </a:srgbClr>
              </a:buClr>
            </a:pPr>
            <a:r>
              <a:rPr lang="en-US" sz="1600" b="0" dirty="0">
                <a:solidFill>
                  <a:prstClr val="white"/>
                </a:solidFill>
              </a:rPr>
              <a:t>LDAP and Kerberos can be used together one at a time or simultaneously as well. </a:t>
            </a:r>
          </a:p>
          <a:p>
            <a:pPr lvl="2">
              <a:buClr>
                <a:srgbClr val="17406D">
                  <a:lumMod val="40000"/>
                  <a:lumOff val="60000"/>
                </a:srgbClr>
              </a:buClr>
            </a:pPr>
            <a:r>
              <a:rPr lang="en-US" sz="1600" b="0" dirty="0">
                <a:solidFill>
                  <a:prstClr val="white"/>
                </a:solidFill>
              </a:rPr>
              <a:t>By default, Windows uses Kerberos for authentication purposes</a:t>
            </a:r>
          </a:p>
          <a:p>
            <a:pPr lvl="3">
              <a:buClr>
                <a:srgbClr val="17406D">
                  <a:lumMod val="40000"/>
                  <a:lumOff val="60000"/>
                </a:srgbClr>
              </a:buClr>
            </a:pPr>
            <a:r>
              <a:rPr lang="en-US" sz="1400" b="0" dirty="0">
                <a:solidFill>
                  <a:prstClr val="white"/>
                </a:solidFill>
              </a:rPr>
              <a:t>LDAP used for the same and is used for organizing objects within the Active Directory domain  such as:</a:t>
            </a:r>
          </a:p>
          <a:p>
            <a:pPr lvl="4">
              <a:buClr>
                <a:srgbClr val="17406D">
                  <a:lumMod val="40000"/>
                  <a:lumOff val="60000"/>
                </a:srgbClr>
              </a:buClr>
            </a:pPr>
            <a:r>
              <a:rPr lang="en-US" sz="1400" b="0" dirty="0">
                <a:solidFill>
                  <a:prstClr val="white"/>
                </a:solidFill>
              </a:rPr>
              <a:t>User accounts</a:t>
            </a:r>
          </a:p>
          <a:p>
            <a:pPr lvl="4">
              <a:buClr>
                <a:srgbClr val="17406D">
                  <a:lumMod val="40000"/>
                  <a:lumOff val="60000"/>
                </a:srgbClr>
              </a:buClr>
            </a:pPr>
            <a:r>
              <a:rPr lang="en-US" sz="1400" b="0" dirty="0">
                <a:solidFill>
                  <a:prstClr val="white"/>
                </a:solidFill>
              </a:rPr>
              <a:t>Computers </a:t>
            </a:r>
          </a:p>
          <a:p>
            <a:pPr lvl="4">
              <a:buClr>
                <a:srgbClr val="17406D">
                  <a:lumMod val="40000"/>
                  <a:lumOff val="60000"/>
                </a:srgbClr>
              </a:buClr>
            </a:pPr>
            <a:r>
              <a:rPr lang="en-US" sz="1400" b="0" dirty="0">
                <a:solidFill>
                  <a:prstClr val="white"/>
                </a:solidFill>
              </a:rPr>
              <a:t>Organization units (OUs) </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52</a:t>
            </a:fld>
            <a:endParaRPr lang="en-US" altLang="en-US" dirty="0">
              <a:solidFill>
                <a:prstClr val="white"/>
              </a:solidFill>
            </a:endParaRPr>
          </a:p>
        </p:txBody>
      </p:sp>
      <p:sp>
        <p:nvSpPr>
          <p:cNvPr id="5" name="Oval 4"/>
          <p:cNvSpPr>
            <a:spLocks noChangeAspect="1"/>
          </p:cNvSpPr>
          <p:nvPr/>
        </p:nvSpPr>
        <p:spPr>
          <a:xfrm>
            <a:off x="7406640" y="1276842"/>
            <a:ext cx="1371603" cy="1371600"/>
          </a:xfrm>
          <a:prstGeom prst="ellipse">
            <a:avLst/>
          </a:prstGeom>
          <a: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a:blipFill>
          <a:ln w="25400" cap="flat" cmpd="sng" algn="ctr">
            <a:noFill/>
            <a:prstDash val="solid"/>
            <a:miter lim="800000"/>
          </a:ln>
          <a:effectLst/>
          <a:scene3d>
            <a:camera prst="orthographicFront"/>
            <a:lightRig rig="contrasting"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3196053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8397227" cy="5334000"/>
          </a:xfrm>
        </p:spPr>
        <p:txBody>
          <a:bodyPr/>
          <a:lstStyle/>
          <a:p>
            <a:r>
              <a:rPr lang="en-US" dirty="0"/>
              <a:t>Voice &amp; Video Protocols</a:t>
            </a:r>
          </a:p>
          <a:p>
            <a:pPr lvl="1">
              <a:buClr>
                <a:srgbClr val="17406D">
                  <a:lumMod val="40000"/>
                  <a:lumOff val="60000"/>
                </a:srgbClr>
              </a:buClr>
            </a:pPr>
            <a:r>
              <a:rPr lang="en-US" sz="1600" dirty="0">
                <a:solidFill>
                  <a:prstClr val="white"/>
                </a:solidFill>
              </a:rPr>
              <a:t>Session Initiated Protocol Secure (SIPS)</a:t>
            </a:r>
          </a:p>
          <a:p>
            <a:pPr lvl="2">
              <a:buClr>
                <a:srgbClr val="17406D">
                  <a:lumMod val="40000"/>
                  <a:lumOff val="60000"/>
                </a:srgbClr>
              </a:buClr>
            </a:pPr>
            <a:r>
              <a:rPr lang="en-US" sz="1400" dirty="0">
                <a:solidFill>
                  <a:prstClr val="white"/>
                </a:solidFill>
              </a:rPr>
              <a:t>u</a:t>
            </a:r>
            <a:r>
              <a:rPr lang="en-US" sz="1400" b="0" dirty="0">
                <a:solidFill>
                  <a:prstClr val="white"/>
                </a:solidFill>
              </a:rPr>
              <a:t>dp/5061</a:t>
            </a:r>
          </a:p>
          <a:p>
            <a:pPr lvl="3">
              <a:buClr>
                <a:srgbClr val="17406D">
                  <a:lumMod val="40000"/>
                  <a:lumOff val="60000"/>
                </a:srgbClr>
              </a:buClr>
            </a:pPr>
            <a:r>
              <a:rPr lang="en-US" sz="1400" b="0" dirty="0"/>
              <a:t>Initiates and establishes the session</a:t>
            </a:r>
          </a:p>
          <a:p>
            <a:pPr lvl="3">
              <a:buClr>
                <a:srgbClr val="17406D">
                  <a:lumMod val="40000"/>
                  <a:lumOff val="60000"/>
                </a:srgbClr>
              </a:buClr>
            </a:pPr>
            <a:r>
              <a:rPr lang="en-US" sz="1400" b="0" dirty="0">
                <a:solidFill>
                  <a:prstClr val="white"/>
                </a:solidFill>
              </a:rPr>
              <a:t>Encrypts credentials used for session authentication on connections to the Private Branch Exchange (PBX)</a:t>
            </a:r>
            <a:endParaRPr lang="en-US" sz="1400" b="0" dirty="0"/>
          </a:p>
          <a:p>
            <a:pPr lvl="3"/>
            <a:r>
              <a:rPr lang="en-US" sz="1400" b="0" dirty="0"/>
              <a:t> Allows communication over the Internet, and VoIP communication using </a:t>
            </a:r>
          </a:p>
          <a:p>
            <a:pPr lvl="4"/>
            <a:r>
              <a:rPr lang="en-US" sz="1400" b="0" dirty="0"/>
              <a:t>Computers</a:t>
            </a:r>
          </a:p>
          <a:p>
            <a:pPr lvl="4"/>
            <a:r>
              <a:rPr lang="en-US" sz="1400" b="0" dirty="0"/>
              <a:t>Tablets</a:t>
            </a:r>
          </a:p>
          <a:p>
            <a:pPr lvl="4"/>
            <a:r>
              <a:rPr lang="en-US" sz="1400" b="0" dirty="0"/>
              <a:t>Smartphones</a:t>
            </a:r>
          </a:p>
          <a:p>
            <a:pPr marL="548640" lvl="3" indent="0">
              <a:buNone/>
            </a:pPr>
            <a:endParaRPr lang="en-US" dirty="0"/>
          </a:p>
        </p:txBody>
      </p:sp>
      <p:sp>
        <p:nvSpPr>
          <p:cNvPr id="9" name="Title 8"/>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53</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Oval 12"/>
          <p:cNvSpPr>
            <a:spLocks noChangeAspect="1"/>
          </p:cNvSpPr>
          <p:nvPr/>
        </p:nvSpPr>
        <p:spPr>
          <a:xfrm>
            <a:off x="7406640" y="1280160"/>
            <a:ext cx="1185567" cy="1185578"/>
          </a:xfrm>
          <a:prstGeom prst="ellipse">
            <a:avLst/>
          </a:prstGeom>
          <a:blipFill rotWithShape="1">
            <a:blip r:embed="rId2">
              <a:duotone>
                <a:schemeClr val="accent1">
                  <a:shade val="45000"/>
                  <a:satMod val="135000"/>
                </a:schemeClr>
                <a:prstClr val="white"/>
              </a:duotone>
            </a:blip>
            <a:stretch>
              <a:fillRect/>
            </a:stretch>
          </a:blipFill>
          <a:ln w="2540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endParaRPr lang="en-US" dirty="0"/>
          </a:p>
        </p:txBody>
      </p:sp>
      <p:grpSp>
        <p:nvGrpSpPr>
          <p:cNvPr id="3" name="Group 2">
            <a:extLst>
              <a:ext uri="{FF2B5EF4-FFF2-40B4-BE49-F238E27FC236}">
                <a16:creationId xmlns:a16="http://schemas.microsoft.com/office/drawing/2014/main" id="{92E33409-3CD5-4E93-3B50-8E5357F8A701}"/>
              </a:ext>
            </a:extLst>
          </p:cNvPr>
          <p:cNvGrpSpPr/>
          <p:nvPr/>
        </p:nvGrpSpPr>
        <p:grpSpPr>
          <a:xfrm>
            <a:off x="3752193" y="3924002"/>
            <a:ext cx="4676661" cy="1015663"/>
            <a:chOff x="4033983" y="4844800"/>
            <a:chExt cx="4520995" cy="1015663"/>
          </a:xfrm>
        </p:grpSpPr>
        <p:sp>
          <p:nvSpPr>
            <p:cNvPr id="17" name="Oval 16"/>
            <p:cNvSpPr>
              <a:spLocks noChangeAspect="1"/>
            </p:cNvSpPr>
            <p:nvPr/>
          </p:nvSpPr>
          <p:spPr>
            <a:xfrm>
              <a:off x="4033983" y="4941151"/>
              <a:ext cx="822960" cy="822960"/>
            </a:xfrm>
            <a:prstGeom prst="ellipse">
              <a:avLst/>
            </a:prstGeom>
            <a:blipFill rotWithShape="1">
              <a:blip r:embed="rId3"/>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8" name="Oval 17"/>
            <p:cNvSpPr/>
            <p:nvPr/>
          </p:nvSpPr>
          <p:spPr>
            <a:xfrm>
              <a:off x="7732018" y="4939665"/>
              <a:ext cx="822960" cy="822960"/>
            </a:xfrm>
            <a:prstGeom prst="ellipse">
              <a:avLst/>
            </a:prstGeom>
            <a:blipFill rotWithShape="1">
              <a:blip r:embed="rId4"/>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19" name="Picture 18"/>
            <p:cNvPicPr>
              <a:picLocks noChangeAspect="1"/>
            </p:cNvPicPr>
            <p:nvPr/>
          </p:nvPicPr>
          <p:blipFill>
            <a:blip r:embed="rId5"/>
            <a:stretch>
              <a:fillRect/>
            </a:stretch>
          </p:blipFill>
          <p:spPr>
            <a:xfrm>
              <a:off x="5776321" y="4936240"/>
              <a:ext cx="1036931" cy="822960"/>
            </a:xfrm>
            <a:prstGeom prst="rect">
              <a:avLst/>
            </a:prstGeom>
          </p:spPr>
        </p:pic>
        <p:sp>
          <p:nvSpPr>
            <p:cNvPr id="20" name="TextBox 19"/>
            <p:cNvSpPr txBox="1"/>
            <p:nvPr/>
          </p:nvSpPr>
          <p:spPr>
            <a:xfrm>
              <a:off x="5032740" y="4844800"/>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21" name="TextBox 20"/>
            <p:cNvSpPr txBox="1"/>
            <p:nvPr/>
          </p:nvSpPr>
          <p:spPr>
            <a:xfrm>
              <a:off x="6988743" y="4844800"/>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grpSp>
    </p:spTree>
    <p:extLst>
      <p:ext uri="{BB962C8B-B14F-4D97-AF65-F5344CB8AC3E}">
        <p14:creationId xmlns:p14="http://schemas.microsoft.com/office/powerpoint/2010/main" val="42495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7130845" cy="5334000"/>
          </a:xfrm>
        </p:spPr>
        <p:txBody>
          <a:bodyPr/>
          <a:lstStyle/>
          <a:p>
            <a:pPr lvl="0"/>
            <a:r>
              <a:rPr lang="en-US" dirty="0">
                <a:solidFill>
                  <a:srgbClr val="17406D">
                    <a:lumMod val="40000"/>
                    <a:lumOff val="60000"/>
                  </a:srgbClr>
                </a:solidFill>
              </a:rPr>
              <a:t>Voice &amp; Video Protocols</a:t>
            </a:r>
          </a:p>
          <a:p>
            <a:pPr lvl="1"/>
            <a:r>
              <a:rPr lang="en-US" sz="1600" dirty="0"/>
              <a:t>Secure Real-time Transport Protocol (SRTP)</a:t>
            </a:r>
          </a:p>
          <a:p>
            <a:pPr lvl="2"/>
            <a:r>
              <a:rPr lang="en-US" sz="1600" b="0" dirty="0"/>
              <a:t>udp/5061</a:t>
            </a:r>
          </a:p>
          <a:p>
            <a:pPr lvl="2">
              <a:buClr>
                <a:srgbClr val="17406D">
                  <a:lumMod val="40000"/>
                  <a:lumOff val="60000"/>
                </a:srgbClr>
              </a:buClr>
            </a:pPr>
            <a:r>
              <a:rPr lang="en-US" sz="1600" b="0" dirty="0">
                <a:solidFill>
                  <a:prstClr val="white"/>
                </a:solidFill>
              </a:rPr>
              <a:t>RTP transfers voice and video traffic</a:t>
            </a:r>
          </a:p>
          <a:p>
            <a:pPr lvl="2">
              <a:buClr>
                <a:srgbClr val="17406D">
                  <a:lumMod val="40000"/>
                  <a:lumOff val="60000"/>
                </a:srgbClr>
              </a:buClr>
            </a:pPr>
            <a:r>
              <a:rPr lang="en-US" sz="1600" b="0" dirty="0">
                <a:solidFill>
                  <a:prstClr val="white"/>
                </a:solidFill>
              </a:rPr>
              <a:t>Voice traffic should be placed in its own VLAN to ensure reliability</a:t>
            </a:r>
            <a:endParaRPr lang="en-US" sz="1600" b="0" dirty="0"/>
          </a:p>
          <a:p>
            <a:pPr lvl="2"/>
            <a:r>
              <a:rPr lang="en-US" sz="1600" b="0" dirty="0"/>
              <a:t>Protocol enables secure, real-time delivery of audio and video over an IP network </a:t>
            </a:r>
          </a:p>
          <a:p>
            <a:pPr lvl="2"/>
            <a:r>
              <a:rPr lang="en-US" sz="1600" b="0" dirty="0"/>
              <a:t>SRTP provides the following for RTP:</a:t>
            </a:r>
          </a:p>
          <a:p>
            <a:pPr lvl="3"/>
            <a:r>
              <a:rPr lang="en-US" sz="1600" b="0" dirty="0"/>
              <a:t>Confidentiality – AES Encryption</a:t>
            </a:r>
          </a:p>
          <a:p>
            <a:pPr lvl="3"/>
            <a:r>
              <a:rPr lang="en-US" sz="1600" b="0" dirty="0"/>
              <a:t>Integrity – Message authentication</a:t>
            </a:r>
          </a:p>
          <a:p>
            <a:pPr marL="274320" lvl="2" indent="0">
              <a:buNone/>
            </a:pPr>
            <a:endParaRPr lang="en-US" dirty="0"/>
          </a:p>
          <a:p>
            <a:pPr lvl="0"/>
            <a:endParaRPr lang="en-US" dirty="0">
              <a:solidFill>
                <a:srgbClr val="17406D">
                  <a:lumMod val="40000"/>
                  <a:lumOff val="60000"/>
                </a:srgbClr>
              </a:solidFill>
            </a:endParaRPr>
          </a:p>
          <a:p>
            <a:endParaRPr lang="en-US" dirty="0"/>
          </a:p>
        </p:txBody>
      </p:sp>
      <p:sp>
        <p:nvSpPr>
          <p:cNvPr id="16" name="Title 15"/>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54</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Oval 13"/>
          <p:cNvSpPr>
            <a:spLocks noChangeAspect="1"/>
          </p:cNvSpPr>
          <p:nvPr/>
        </p:nvSpPr>
        <p:spPr>
          <a:xfrm>
            <a:off x="7406652" y="1280160"/>
            <a:ext cx="1371587" cy="1371600"/>
          </a:xfrm>
          <a:prstGeom prst="ellipse">
            <a:avLst/>
          </a:prstGeom>
          <a:blipFill rotWithShape="1">
            <a:blip r:embed="rId2">
              <a:duotone>
                <a:schemeClr val="accent1">
                  <a:shade val="45000"/>
                  <a:satMod val="135000"/>
                </a:schemeClr>
                <a:prstClr val="white"/>
              </a:duotone>
            </a:blip>
            <a:stretch>
              <a:fillRect/>
            </a:stretch>
          </a:blipFill>
          <a:ln w="2540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911606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Voice &amp; Video Protocols</a:t>
            </a:r>
          </a:p>
          <a:p>
            <a:pPr lvl="1"/>
            <a:r>
              <a:rPr lang="en-US" b="0" dirty="0"/>
              <a:t>Secure Real-time Transport Protocol (SRTP)</a:t>
            </a:r>
          </a:p>
          <a:p>
            <a:pPr lvl="1"/>
            <a:r>
              <a:rPr lang="en-US" b="0" dirty="0"/>
              <a:t>Session Initiated Protocol Secure (SIPS)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55</a:t>
            </a:fld>
            <a:endParaRPr lang="en-US" altLang="en-US" dirty="0">
              <a:solidFill>
                <a:prstClr val="white"/>
              </a:solidFill>
            </a:endParaRPr>
          </a:p>
        </p:txBody>
      </p:sp>
      <p:sp>
        <p:nvSpPr>
          <p:cNvPr id="7" name="Oval 6"/>
          <p:cNvSpPr>
            <a:spLocks noChangeAspect="1"/>
          </p:cNvSpPr>
          <p:nvPr/>
        </p:nvSpPr>
        <p:spPr>
          <a:xfrm>
            <a:off x="7406640" y="1280160"/>
            <a:ext cx="1371587" cy="1371600"/>
          </a:xfrm>
          <a:prstGeom prst="ellipse">
            <a:avLst/>
          </a:prstGeom>
          <a:blipFill rotWithShape="1">
            <a:blip r:embed="rId2">
              <a:duotone>
                <a:schemeClr val="accent1">
                  <a:shade val="45000"/>
                  <a:satMod val="135000"/>
                </a:schemeClr>
                <a:prstClr val="white"/>
              </a:duotone>
            </a:blip>
            <a:stretch>
              <a:fillRect/>
            </a:stretch>
          </a:blipFill>
          <a:ln w="25400" cap="flat" cmpd="sng" algn="ctr">
            <a:noFill/>
            <a:prstDash val="solid"/>
            <a:miter lim="800000"/>
          </a:ln>
          <a:effectLst/>
          <a:scene3d>
            <a:camera prst="orthographicFront"/>
            <a:lightRig rig="threePt" dir="t"/>
          </a:scene3d>
          <a:sp3d prstMaterial="metal"/>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9" name="Picture 8"/>
          <p:cNvPicPr>
            <a:picLocks noChangeAspect="1"/>
          </p:cNvPicPr>
          <p:nvPr/>
        </p:nvPicPr>
        <p:blipFill>
          <a:blip r:embed="rId3"/>
          <a:stretch>
            <a:fillRect/>
          </a:stretch>
        </p:blipFill>
        <p:spPr>
          <a:xfrm>
            <a:off x="3017520" y="3219482"/>
            <a:ext cx="658425" cy="835224"/>
          </a:xfrm>
          <a:prstGeom prst="rect">
            <a:avLst/>
          </a:prstGeom>
        </p:spPr>
      </p:pic>
      <p:pic>
        <p:nvPicPr>
          <p:cNvPr id="10" name="Picture 9"/>
          <p:cNvPicPr>
            <a:picLocks noChangeAspect="1"/>
          </p:cNvPicPr>
          <p:nvPr/>
        </p:nvPicPr>
        <p:blipFill>
          <a:blip r:embed="rId3"/>
          <a:stretch>
            <a:fillRect/>
          </a:stretch>
        </p:blipFill>
        <p:spPr>
          <a:xfrm>
            <a:off x="5577840" y="3219482"/>
            <a:ext cx="658425" cy="835224"/>
          </a:xfrm>
          <a:prstGeom prst="rect">
            <a:avLst/>
          </a:prstGeom>
        </p:spPr>
      </p:pic>
      <p:pic>
        <p:nvPicPr>
          <p:cNvPr id="11" name="Content Placeholder 5"/>
          <p:cNvPicPr>
            <a:picLocks noChangeAspect="1"/>
          </p:cNvPicPr>
          <p:nvPr/>
        </p:nvPicPr>
        <p:blipFill>
          <a:blip r:embed="rId4"/>
          <a:stretch>
            <a:fillRect/>
          </a:stretch>
        </p:blipFill>
        <p:spPr>
          <a:xfrm>
            <a:off x="1005840" y="4942400"/>
            <a:ext cx="910783" cy="731520"/>
          </a:xfrm>
          <a:prstGeom prst="rect">
            <a:avLst/>
          </a:prstGeom>
        </p:spPr>
      </p:pic>
      <p:pic>
        <p:nvPicPr>
          <p:cNvPr id="12" name="Content Placeholder 5"/>
          <p:cNvPicPr>
            <a:picLocks noChangeAspect="1"/>
          </p:cNvPicPr>
          <p:nvPr/>
        </p:nvPicPr>
        <p:blipFill>
          <a:blip r:embed="rId4"/>
          <a:stretch>
            <a:fillRect/>
          </a:stretch>
        </p:blipFill>
        <p:spPr>
          <a:xfrm>
            <a:off x="7406640" y="4942400"/>
            <a:ext cx="910783" cy="731520"/>
          </a:xfrm>
          <a:prstGeom prst="rect">
            <a:avLst/>
          </a:prstGeom>
        </p:spPr>
      </p:pic>
      <p:cxnSp>
        <p:nvCxnSpPr>
          <p:cNvPr id="13" name="Straight Arrow Connector 6"/>
          <p:cNvCxnSpPr>
            <a:stCxn id="11" idx="3"/>
            <a:endCxn id="12" idx="1"/>
          </p:cNvCxnSpPr>
          <p:nvPr/>
        </p:nvCxnSpPr>
        <p:spPr>
          <a:xfrm>
            <a:off x="1916623" y="5308160"/>
            <a:ext cx="5490017" cy="0"/>
          </a:xfrm>
          <a:prstGeom prst="straightConnector1">
            <a:avLst/>
          </a:prstGeom>
          <a:ln w="38100">
            <a:solidFill>
              <a:srgbClr val="FFC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6"/>
          <p:cNvCxnSpPr>
            <a:stCxn id="11" idx="0"/>
            <a:endCxn id="9" idx="1"/>
          </p:cNvCxnSpPr>
          <p:nvPr/>
        </p:nvCxnSpPr>
        <p:spPr>
          <a:xfrm rot="5400000" flipH="1" flipV="1">
            <a:off x="1586723" y="3511603"/>
            <a:ext cx="1305306" cy="1556288"/>
          </a:xfrm>
          <a:prstGeom prst="bentConnector2">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2" name="Straight Arrow Connector 6"/>
          <p:cNvCxnSpPr>
            <a:stCxn id="9" idx="3"/>
            <a:endCxn id="10" idx="1"/>
          </p:cNvCxnSpPr>
          <p:nvPr/>
        </p:nvCxnSpPr>
        <p:spPr>
          <a:xfrm>
            <a:off x="3675945" y="3637094"/>
            <a:ext cx="1901895" cy="0"/>
          </a:xfrm>
          <a:prstGeom prst="straightConnector1">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5" name="Straight Arrow Connector 6"/>
          <p:cNvCxnSpPr>
            <a:stCxn id="10" idx="3"/>
            <a:endCxn id="12" idx="0"/>
          </p:cNvCxnSpPr>
          <p:nvPr/>
        </p:nvCxnSpPr>
        <p:spPr>
          <a:xfrm>
            <a:off x="6236265" y="3637094"/>
            <a:ext cx="1625767" cy="1305306"/>
          </a:xfrm>
          <a:prstGeom prst="bentConnector2">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7423" y="5948240"/>
            <a:ext cx="84093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Certificate</a:t>
            </a:r>
          </a:p>
        </p:txBody>
      </p:sp>
      <p:pic>
        <p:nvPicPr>
          <p:cNvPr id="31" name="Picture 30"/>
          <p:cNvPicPr>
            <a:picLocks noChangeAspect="1"/>
          </p:cNvPicPr>
          <p:nvPr/>
        </p:nvPicPr>
        <p:blipFill>
          <a:blip r:embed="rId5"/>
          <a:stretch>
            <a:fillRect/>
          </a:stretch>
        </p:blipFill>
        <p:spPr>
          <a:xfrm flipH="1">
            <a:off x="7351445" y="5719640"/>
            <a:ext cx="436881" cy="365760"/>
          </a:xfrm>
          <a:prstGeom prst="rect">
            <a:avLst/>
          </a:prstGeom>
        </p:spPr>
      </p:pic>
      <p:sp>
        <p:nvSpPr>
          <p:cNvPr id="32" name="TextBox 31"/>
          <p:cNvSpPr txBox="1"/>
          <p:nvPr/>
        </p:nvSpPr>
        <p:spPr>
          <a:xfrm>
            <a:off x="1213460" y="5948343"/>
            <a:ext cx="840936"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Certificate</a:t>
            </a:r>
          </a:p>
        </p:txBody>
      </p:sp>
      <p:pic>
        <p:nvPicPr>
          <p:cNvPr id="33" name="Picture 32"/>
          <p:cNvPicPr preferRelativeResize="0">
            <a:picLocks noChangeAspect="1"/>
          </p:cNvPicPr>
          <p:nvPr/>
        </p:nvPicPr>
        <p:blipFill>
          <a:blip r:embed="rId5"/>
          <a:stretch>
            <a:fillRect/>
          </a:stretch>
        </p:blipFill>
        <p:spPr>
          <a:xfrm>
            <a:off x="1536249" y="5719640"/>
            <a:ext cx="438912" cy="365760"/>
          </a:xfrm>
          <a:prstGeom prst="rect">
            <a:avLst/>
          </a:prstGeom>
        </p:spPr>
      </p:pic>
      <p:sp>
        <p:nvSpPr>
          <p:cNvPr id="34" name="TextBox 33"/>
          <p:cNvSpPr txBox="1"/>
          <p:nvPr/>
        </p:nvSpPr>
        <p:spPr>
          <a:xfrm>
            <a:off x="1828800" y="3339296"/>
            <a:ext cx="950645" cy="276999"/>
          </a:xfrm>
          <a:prstGeom prst="rect">
            <a:avLst/>
          </a:prstGeom>
          <a:noFill/>
        </p:spPr>
        <p:txBody>
          <a:bodyPr wrap="none" rtlCol="0">
            <a:spAutoFit/>
          </a:bodyPr>
          <a:lstStyle/>
          <a:p>
            <a:pPr algn="ctr"/>
            <a:r>
              <a:rPr lang="en-US" sz="1200" b="1" dirty="0">
                <a:solidFill>
                  <a:schemeClr val="accent1">
                    <a:lumMod val="40000"/>
                    <a:lumOff val="60000"/>
                  </a:schemeClr>
                </a:solidFill>
              </a:rPr>
              <a:t>SIP </a:t>
            </a:r>
            <a:r>
              <a:rPr lang="en-US" sz="1200" b="1" dirty="0">
                <a:solidFill>
                  <a:schemeClr val="bg1"/>
                </a:solidFill>
              </a:rPr>
              <a:t>over TLS</a:t>
            </a:r>
          </a:p>
        </p:txBody>
      </p:sp>
      <p:sp>
        <p:nvSpPr>
          <p:cNvPr id="35" name="TextBox 34"/>
          <p:cNvSpPr txBox="1"/>
          <p:nvPr/>
        </p:nvSpPr>
        <p:spPr>
          <a:xfrm>
            <a:off x="4206240" y="3336588"/>
            <a:ext cx="950645" cy="276999"/>
          </a:xfrm>
          <a:prstGeom prst="rect">
            <a:avLst/>
          </a:prstGeom>
          <a:noFill/>
        </p:spPr>
        <p:txBody>
          <a:bodyPr wrap="none" rtlCol="0">
            <a:spAutoFit/>
          </a:bodyPr>
          <a:lstStyle/>
          <a:p>
            <a:pPr algn="ctr"/>
            <a:r>
              <a:rPr lang="en-US" sz="1200" b="1" dirty="0">
                <a:solidFill>
                  <a:schemeClr val="accent1">
                    <a:lumMod val="40000"/>
                    <a:lumOff val="60000"/>
                  </a:schemeClr>
                </a:solidFill>
              </a:rPr>
              <a:t>SIP</a:t>
            </a:r>
            <a:r>
              <a:rPr lang="en-US" sz="1200" b="1" dirty="0">
                <a:solidFill>
                  <a:schemeClr val="bg1"/>
                </a:solidFill>
              </a:rPr>
              <a:t> over TLS</a:t>
            </a:r>
          </a:p>
        </p:txBody>
      </p:sp>
      <p:sp>
        <p:nvSpPr>
          <p:cNvPr id="36" name="TextBox 35"/>
          <p:cNvSpPr txBox="1"/>
          <p:nvPr/>
        </p:nvSpPr>
        <p:spPr>
          <a:xfrm>
            <a:off x="6400800" y="3336588"/>
            <a:ext cx="950645" cy="276999"/>
          </a:xfrm>
          <a:prstGeom prst="rect">
            <a:avLst/>
          </a:prstGeom>
          <a:noFill/>
        </p:spPr>
        <p:txBody>
          <a:bodyPr wrap="none" rtlCol="0">
            <a:spAutoFit/>
          </a:bodyPr>
          <a:lstStyle/>
          <a:p>
            <a:pPr algn="ctr"/>
            <a:r>
              <a:rPr lang="en-US" sz="1200" b="1" dirty="0">
                <a:solidFill>
                  <a:schemeClr val="accent1">
                    <a:lumMod val="40000"/>
                    <a:lumOff val="60000"/>
                  </a:schemeClr>
                </a:solidFill>
              </a:rPr>
              <a:t>SIP</a:t>
            </a:r>
            <a:r>
              <a:rPr lang="en-US" sz="1200" b="1" dirty="0">
                <a:solidFill>
                  <a:schemeClr val="bg1"/>
                </a:solidFill>
              </a:rPr>
              <a:t> over TLS</a:t>
            </a:r>
          </a:p>
        </p:txBody>
      </p:sp>
      <p:sp>
        <p:nvSpPr>
          <p:cNvPr id="37" name="TextBox 36"/>
          <p:cNvSpPr txBox="1"/>
          <p:nvPr/>
        </p:nvSpPr>
        <p:spPr>
          <a:xfrm>
            <a:off x="2475180" y="4010326"/>
            <a:ext cx="1743106" cy="461665"/>
          </a:xfrm>
          <a:prstGeom prst="rect">
            <a:avLst/>
          </a:prstGeom>
          <a:noFill/>
        </p:spPr>
        <p:txBody>
          <a:bodyPr wrap="none" rtlCol="0">
            <a:spAutoFit/>
          </a:bodyPr>
          <a:lstStyle/>
          <a:p>
            <a:pPr algn="ctr"/>
            <a:r>
              <a:rPr lang="en-US" sz="1200" b="1" dirty="0">
                <a:solidFill>
                  <a:schemeClr val="bg1"/>
                </a:solidFill>
              </a:rPr>
              <a:t>Private Branch Exchange</a:t>
            </a:r>
          </a:p>
          <a:p>
            <a:pPr algn="ctr"/>
            <a:r>
              <a:rPr lang="en-US" sz="1200" b="1" dirty="0">
                <a:solidFill>
                  <a:schemeClr val="bg1"/>
                </a:solidFill>
              </a:rPr>
              <a:t>(PBX)</a:t>
            </a:r>
          </a:p>
        </p:txBody>
      </p:sp>
      <p:sp>
        <p:nvSpPr>
          <p:cNvPr id="38" name="TextBox 37"/>
          <p:cNvSpPr txBox="1"/>
          <p:nvPr/>
        </p:nvSpPr>
        <p:spPr>
          <a:xfrm>
            <a:off x="5035499" y="4010326"/>
            <a:ext cx="1743106" cy="461665"/>
          </a:xfrm>
          <a:prstGeom prst="rect">
            <a:avLst/>
          </a:prstGeom>
          <a:noFill/>
        </p:spPr>
        <p:txBody>
          <a:bodyPr wrap="none" rtlCol="0">
            <a:spAutoFit/>
          </a:bodyPr>
          <a:lstStyle/>
          <a:p>
            <a:pPr algn="ctr"/>
            <a:r>
              <a:rPr lang="en-US" sz="1200" b="1" dirty="0">
                <a:solidFill>
                  <a:schemeClr val="bg1"/>
                </a:solidFill>
              </a:rPr>
              <a:t>Private Branch Exchange</a:t>
            </a:r>
          </a:p>
          <a:p>
            <a:pPr algn="ctr"/>
            <a:r>
              <a:rPr lang="en-US" sz="1200" b="1" dirty="0">
                <a:solidFill>
                  <a:schemeClr val="bg1"/>
                </a:solidFill>
              </a:rPr>
              <a:t>(PBX)</a:t>
            </a:r>
          </a:p>
        </p:txBody>
      </p:sp>
      <p:sp>
        <p:nvSpPr>
          <p:cNvPr id="41" name="Rectangle 40"/>
          <p:cNvSpPr/>
          <p:nvPr/>
        </p:nvSpPr>
        <p:spPr>
          <a:xfrm>
            <a:off x="3190121" y="2793611"/>
            <a:ext cx="2992358" cy="276999"/>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7406D">
                    <a:lumMod val="40000"/>
                    <a:lumOff val="60000"/>
                  </a:srgb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t>
            </a:r>
            <a:r>
              <a:rPr kumimoji="0" lang="en-US" sz="1200" b="1" i="0" u="none" strike="noStrike" kern="1200" cap="none" spc="0" normalizeH="0" baseline="0" noProof="0" dirty="0">
                <a:ln>
                  <a:noFill/>
                </a:ln>
                <a:solidFill>
                  <a:schemeClr val="accent1">
                    <a:lumMod val="40000"/>
                    <a:lumOff val="60000"/>
                  </a:scheme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SIPS </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initiates the call”,  encrypts credentials</a:t>
            </a:r>
          </a:p>
        </p:txBody>
      </p:sp>
      <p:sp>
        <p:nvSpPr>
          <p:cNvPr id="42" name="Rectangle 41"/>
          <p:cNvSpPr/>
          <p:nvPr/>
        </p:nvSpPr>
        <p:spPr>
          <a:xfrm>
            <a:off x="2846372" y="5388066"/>
            <a:ext cx="3679855"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Data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kumimoji="0" lang="en-US" sz="1200" b="1"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Voice </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 transported with UDP, </a:t>
            </a:r>
            <a:r>
              <a:rPr kumimoji="0" lang="en-US" sz="1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encrypted by SRTP </a:t>
            </a:r>
          </a:p>
        </p:txBody>
      </p:sp>
      <p:pic>
        <p:nvPicPr>
          <p:cNvPr id="43" name="Picture 42"/>
          <p:cNvPicPr preferRelativeResize="0">
            <a:picLocks noChangeAspect="1"/>
          </p:cNvPicPr>
          <p:nvPr/>
        </p:nvPicPr>
        <p:blipFill>
          <a:blip r:embed="rId6"/>
          <a:stretch>
            <a:fillRect/>
          </a:stretch>
        </p:blipFill>
        <p:spPr>
          <a:xfrm flipH="1">
            <a:off x="1755705" y="3656628"/>
            <a:ext cx="677874" cy="365760"/>
          </a:xfrm>
          <a:prstGeom prst="rect">
            <a:avLst/>
          </a:prstGeom>
          <a:effectLst>
            <a:outerShdw blurRad="50800" dist="50800" dir="5400000" rotWithShape="0">
              <a:prstClr val="black">
                <a:alpha val="70000"/>
              </a:prstClr>
            </a:outerShdw>
          </a:effectLst>
        </p:spPr>
      </p:pic>
      <p:pic>
        <p:nvPicPr>
          <p:cNvPr id="44" name="Picture 43"/>
          <p:cNvPicPr preferRelativeResize="0">
            <a:picLocks noChangeAspect="1"/>
          </p:cNvPicPr>
          <p:nvPr/>
        </p:nvPicPr>
        <p:blipFill>
          <a:blip r:embed="rId6"/>
          <a:stretch>
            <a:fillRect/>
          </a:stretch>
        </p:blipFill>
        <p:spPr>
          <a:xfrm flipH="1">
            <a:off x="4233063" y="3656628"/>
            <a:ext cx="677874" cy="365760"/>
          </a:xfrm>
          <a:prstGeom prst="rect">
            <a:avLst/>
          </a:prstGeom>
          <a:effectLst>
            <a:outerShdw blurRad="50800" dist="50800" dir="5400000" rotWithShape="0">
              <a:prstClr val="black">
                <a:alpha val="70000"/>
              </a:prstClr>
            </a:outerShdw>
          </a:effectLst>
        </p:spPr>
      </p:pic>
      <p:pic>
        <p:nvPicPr>
          <p:cNvPr id="45" name="Picture 44"/>
          <p:cNvPicPr preferRelativeResize="0">
            <a:picLocks noChangeAspect="1"/>
          </p:cNvPicPr>
          <p:nvPr/>
        </p:nvPicPr>
        <p:blipFill>
          <a:blip r:embed="rId6"/>
          <a:stretch>
            <a:fillRect/>
          </a:stretch>
        </p:blipFill>
        <p:spPr>
          <a:xfrm flipH="1">
            <a:off x="6482515" y="3656562"/>
            <a:ext cx="677874" cy="365760"/>
          </a:xfrm>
          <a:prstGeom prst="rect">
            <a:avLst/>
          </a:prstGeom>
          <a:effectLst>
            <a:outerShdw blurRad="50800" dist="50800" dir="5400000" rotWithShape="0">
              <a:prstClr val="black">
                <a:alpha val="70000"/>
              </a:prstClr>
            </a:outerShdw>
          </a:effectLst>
        </p:spPr>
      </p:pic>
      <p:pic>
        <p:nvPicPr>
          <p:cNvPr id="46" name="Picture 45"/>
          <p:cNvPicPr>
            <a:picLocks noChangeAspect="1"/>
          </p:cNvPicPr>
          <p:nvPr/>
        </p:nvPicPr>
        <p:blipFill>
          <a:blip r:embed="rId7"/>
          <a:stretch>
            <a:fillRect/>
          </a:stretch>
        </p:blipFill>
        <p:spPr>
          <a:xfrm>
            <a:off x="4557621" y="4787860"/>
            <a:ext cx="247882" cy="365760"/>
          </a:xfrm>
          <a:prstGeom prst="rect">
            <a:avLst/>
          </a:prstGeom>
        </p:spPr>
      </p:pic>
      <p:sp>
        <p:nvSpPr>
          <p:cNvPr id="47" name="TextBox 46"/>
          <p:cNvSpPr txBox="1"/>
          <p:nvPr/>
        </p:nvSpPr>
        <p:spPr>
          <a:xfrm>
            <a:off x="4392790" y="4418528"/>
            <a:ext cx="587020" cy="369332"/>
          </a:xfrm>
          <a:prstGeom prst="rect">
            <a:avLst/>
          </a:prstGeom>
          <a:noFill/>
        </p:spPr>
        <p:txBody>
          <a:bodyPr wrap="none" rtlCol="0">
            <a:spAutoFit/>
          </a:bodyPr>
          <a:lstStyle/>
          <a:p>
            <a:r>
              <a:rPr lang="en-US" b="1" dirty="0">
                <a:solidFill>
                  <a:schemeClr val="bg1"/>
                </a:solidFill>
              </a:rPr>
              <a:t>SIPS</a:t>
            </a:r>
          </a:p>
        </p:txBody>
      </p:sp>
    </p:spTree>
    <p:extLst>
      <p:ext uri="{BB962C8B-B14F-4D97-AF65-F5344CB8AC3E}">
        <p14:creationId xmlns:p14="http://schemas.microsoft.com/office/powerpoint/2010/main" val="936308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11563" y="4482745"/>
            <a:ext cx="5277149" cy="2618522"/>
          </a:xfrm>
        </p:spPr>
        <p:txBody>
          <a:bodyPr/>
          <a:lstStyle/>
          <a:p>
            <a:pPr lvl="1"/>
            <a:r>
              <a:rPr lang="en-US" sz="1400" b="0" dirty="0"/>
              <a:t>Remote Desktop sessions operate over an encrypted channel, preventing anyone from viewing your session by listening on the network. </a:t>
            </a:r>
          </a:p>
          <a:p>
            <a:pPr lvl="2"/>
            <a:r>
              <a:rPr lang="en-US" sz="1400" b="0" dirty="0"/>
              <a:t>A vulnerability in the method used to encrypt sessions in earlier versions of RDP</a:t>
            </a:r>
          </a:p>
          <a:p>
            <a:pPr lvl="2"/>
            <a:r>
              <a:rPr lang="en-US" sz="1400" b="0" dirty="0"/>
              <a:t>Vulnerability can allow unauthorized access to your session using a man-in-the-middle attack</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56</a:t>
            </a:fld>
            <a:endParaRPr lang="en-US" altLang="en-US" dirty="0">
              <a:solidFill>
                <a:prstClr val="white"/>
              </a:solidFill>
            </a:endParaRPr>
          </a:p>
        </p:txBody>
      </p:sp>
      <p:pic>
        <p:nvPicPr>
          <p:cNvPr id="5" name="Content Placeholder 7"/>
          <p:cNvPicPr>
            <a:picLocks noChangeAspect="1"/>
          </p:cNvPicPr>
          <p:nvPr/>
        </p:nvPicPr>
        <p:blipFill>
          <a:blip r:embed="rId2"/>
          <a:stretch>
            <a:fillRect/>
          </a:stretch>
        </p:blipFill>
        <p:spPr>
          <a:xfrm>
            <a:off x="5571228" y="2316963"/>
            <a:ext cx="3307368" cy="4114800"/>
          </a:xfrm>
          <a:prstGeom prst="rect">
            <a:avLst/>
          </a:prstGeom>
        </p:spPr>
      </p:pic>
      <p:sp>
        <p:nvSpPr>
          <p:cNvPr id="6" name="Rectangle 5"/>
          <p:cNvSpPr/>
          <p:nvPr/>
        </p:nvSpPr>
        <p:spPr>
          <a:xfrm>
            <a:off x="960947" y="3781568"/>
            <a:ext cx="3611053" cy="307777"/>
          </a:xfrm>
          <a:prstGeom prst="rect">
            <a:avLst/>
          </a:prstGeom>
          <a:ln>
            <a:solidFill>
              <a:schemeClr val="bg1"/>
            </a:solidFill>
          </a:ln>
        </p:spPr>
        <p:txBody>
          <a:bodyPr wrap="none">
            <a:spAutoFit/>
          </a:bodyPr>
          <a:lstStyle/>
          <a:p>
            <a:r>
              <a:rPr lang="en-US" sz="1400" b="1">
                <a:solidFill>
                  <a:schemeClr val="bg1"/>
                </a:solidFill>
              </a:rPr>
              <a:t>Remote Desktop can be secured using SSL/TLS</a:t>
            </a:r>
          </a:p>
        </p:txBody>
      </p:sp>
      <p:sp>
        <p:nvSpPr>
          <p:cNvPr id="7" name="Rectangle 6"/>
          <p:cNvSpPr/>
          <p:nvPr/>
        </p:nvSpPr>
        <p:spPr bwMode="auto">
          <a:xfrm>
            <a:off x="5710660" y="3401598"/>
            <a:ext cx="3015067" cy="567447"/>
          </a:xfrm>
          <a:prstGeom prst="rect">
            <a:avLst/>
          </a:prstGeom>
          <a:noFill/>
          <a:ln w="28575">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p:nvSpPr>
        <p:spPr bwMode="auto">
          <a:xfrm>
            <a:off x="5710659" y="4313421"/>
            <a:ext cx="3015068" cy="262647"/>
          </a:xfrm>
          <a:prstGeom prst="rect">
            <a:avLst/>
          </a:prstGeom>
          <a:noFill/>
          <a:ln w="28575">
            <a:solidFill>
              <a:srgbClr val="FF00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cxnSp>
        <p:nvCxnSpPr>
          <p:cNvPr id="9" name="Straight Arrow Connector 6"/>
          <p:cNvCxnSpPr>
            <a:stCxn id="6" idx="3"/>
            <a:endCxn id="7" idx="1"/>
          </p:cNvCxnSpPr>
          <p:nvPr/>
        </p:nvCxnSpPr>
        <p:spPr>
          <a:xfrm flipV="1">
            <a:off x="4572000" y="3685322"/>
            <a:ext cx="1138660" cy="250135"/>
          </a:xfrm>
          <a:prstGeom prst="curvedConnector3">
            <a:avLst>
              <a:gd name="adj1" fmla="val 50000"/>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 name="Straight Arrow Connector 6"/>
          <p:cNvCxnSpPr>
            <a:stCxn id="6" idx="3"/>
            <a:endCxn id="8" idx="1"/>
          </p:cNvCxnSpPr>
          <p:nvPr/>
        </p:nvCxnSpPr>
        <p:spPr>
          <a:xfrm>
            <a:off x="4572000" y="3935457"/>
            <a:ext cx="1138659" cy="509288"/>
          </a:xfrm>
          <a:prstGeom prst="curvedConnector3">
            <a:avLst>
              <a:gd name="adj1" fmla="val 50000"/>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 name="Content Placeholder 1">
            <a:extLst>
              <a:ext uri="{FF2B5EF4-FFF2-40B4-BE49-F238E27FC236}">
                <a16:creationId xmlns:a16="http://schemas.microsoft.com/office/drawing/2014/main" id="{C8D7E6D5-E373-4E23-C4FA-1A58A5790455}"/>
              </a:ext>
            </a:extLst>
          </p:cNvPr>
          <p:cNvSpPr txBox="1">
            <a:spLocks/>
          </p:cNvSpPr>
          <p:nvPr/>
        </p:nvSpPr>
        <p:spPr>
          <a:xfrm>
            <a:off x="381000" y="1066800"/>
            <a:ext cx="4191000" cy="3189890"/>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defTabSz="914400"/>
            <a:r>
              <a:rPr lang="en-US" kern="0"/>
              <a:t>Remote Desktop Protocol (RDP)</a:t>
            </a:r>
          </a:p>
          <a:p>
            <a:pPr lvl="1" defTabSz="914400"/>
            <a:r>
              <a:rPr lang="en-US" kern="0"/>
              <a:t>tcp/3389 – udp/3389 </a:t>
            </a:r>
          </a:p>
          <a:p>
            <a:pPr lvl="2" defTabSz="914400"/>
            <a:r>
              <a:rPr lang="en-US" sz="1600" b="0" kern="0"/>
              <a:t>Graphical display of remote devices (GUI)</a:t>
            </a:r>
          </a:p>
          <a:p>
            <a:pPr lvl="2" defTabSz="914400"/>
            <a:r>
              <a:rPr lang="en-US" sz="1600" b="0" kern="0"/>
              <a:t>Connect to remote systems</a:t>
            </a:r>
          </a:p>
          <a:p>
            <a:pPr lvl="2" defTabSz="914400"/>
            <a:r>
              <a:rPr lang="en-US" sz="1600" b="0" kern="0"/>
              <a:t>Remote Desktop Connection</a:t>
            </a:r>
          </a:p>
          <a:p>
            <a:pPr lvl="2" defTabSz="914400"/>
            <a:r>
              <a:rPr lang="en-US" sz="1600" b="0" kern="0"/>
              <a:t>Windows Remote Assistance</a:t>
            </a:r>
          </a:p>
          <a:p>
            <a:pPr defTabSz="914400"/>
            <a:endParaRPr lang="en-US" kern="0" dirty="0"/>
          </a:p>
        </p:txBody>
      </p:sp>
      <p:pic>
        <p:nvPicPr>
          <p:cNvPr id="14" name="Picture 13">
            <a:extLst>
              <a:ext uri="{FF2B5EF4-FFF2-40B4-BE49-F238E27FC236}">
                <a16:creationId xmlns:a16="http://schemas.microsoft.com/office/drawing/2014/main" id="{9EB2DE10-9AAF-8ED3-90C8-14FF654B0C72}"/>
              </a:ext>
            </a:extLst>
          </p:cNvPr>
          <p:cNvPicPr>
            <a:picLocks noChangeAspect="1"/>
          </p:cNvPicPr>
          <p:nvPr/>
        </p:nvPicPr>
        <p:blipFill>
          <a:blip r:embed="rId3"/>
          <a:stretch>
            <a:fillRect/>
          </a:stretch>
        </p:blipFill>
        <p:spPr>
          <a:xfrm>
            <a:off x="5989843" y="702002"/>
            <a:ext cx="2456699" cy="1543626"/>
          </a:xfrm>
          <a:prstGeom prst="rect">
            <a:avLst/>
          </a:prstGeom>
        </p:spPr>
      </p:pic>
    </p:spTree>
    <p:extLst>
      <p:ext uri="{BB962C8B-B14F-4D97-AF65-F5344CB8AC3E}">
        <p14:creationId xmlns:p14="http://schemas.microsoft.com/office/powerpoint/2010/main" val="3080566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Remote Desktop Protocol (RDP)</a:t>
            </a:r>
          </a:p>
          <a:p>
            <a:pPr lvl="1"/>
            <a:r>
              <a:rPr lang="en-US" dirty="0"/>
              <a:t>Remote Desktop Gateway (RDG or RD Gateway) </a:t>
            </a:r>
          </a:p>
          <a:p>
            <a:pPr lvl="2"/>
            <a:r>
              <a:rPr lang="en-US" sz="1600" b="0" dirty="0"/>
              <a:t>provides a secure encrypted connection to the session remote desktop  session host via RDP. </a:t>
            </a:r>
          </a:p>
          <a:p>
            <a:pPr lvl="3"/>
            <a:r>
              <a:rPr lang="en-US" sz="1600" b="0" dirty="0"/>
              <a:t>It enhances control by removing all remote user access to your system and replaces it with a point-to-point remote desktop connection.</a:t>
            </a:r>
          </a:p>
          <a:p>
            <a:pPr lvl="3"/>
            <a:r>
              <a:rPr lang="en-US" sz="1600" b="0" dirty="0"/>
              <a:t>Access the server/session host using RDP on a port other than the typical registered port for the RDP protocol</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57</a:t>
            </a:fld>
            <a:endParaRPr lang="en-US" altLang="en-US" dirty="0">
              <a:solidFill>
                <a:prstClr val="white"/>
              </a:solidFill>
            </a:endParaRPr>
          </a:p>
        </p:txBody>
      </p:sp>
      <p:pic>
        <p:nvPicPr>
          <p:cNvPr id="5" name="Picture 4"/>
          <p:cNvPicPr>
            <a:picLocks noChangeAspect="1"/>
          </p:cNvPicPr>
          <p:nvPr/>
        </p:nvPicPr>
        <p:blipFill>
          <a:blip r:embed="rId2"/>
          <a:stretch>
            <a:fillRect/>
          </a:stretch>
        </p:blipFill>
        <p:spPr>
          <a:xfrm>
            <a:off x="7453907" y="4774517"/>
            <a:ext cx="971720" cy="731520"/>
          </a:xfrm>
          <a:prstGeom prst="rect">
            <a:avLst/>
          </a:prstGeom>
        </p:spPr>
      </p:pic>
      <p:sp>
        <p:nvSpPr>
          <p:cNvPr id="6" name="Can 5"/>
          <p:cNvSpPr/>
          <p:nvPr/>
        </p:nvSpPr>
        <p:spPr bwMode="auto">
          <a:xfrm rot="5400000">
            <a:off x="3496710" y="3241746"/>
            <a:ext cx="274320" cy="3782688"/>
          </a:xfrm>
          <a:prstGeom prst="can">
            <a:avLst/>
          </a:prstGeom>
          <a:gradFill>
            <a:gsLst>
              <a:gs pos="0">
                <a:schemeClr val="bg2">
                  <a:lumMod val="90000"/>
                  <a:alpha val="50000"/>
                </a:schemeClr>
              </a:gs>
              <a:gs pos="100000">
                <a:schemeClr val="bg2">
                  <a:lumMod val="90000"/>
                  <a:alpha val="30000"/>
                </a:schemeClr>
              </a:gs>
            </a:gsLst>
            <a:lin ang="2700000" scaled="1"/>
          </a:gradFill>
          <a:ln w="28575">
            <a:solidFill>
              <a:schemeClr val="tx2">
                <a:lumMod val="60000"/>
                <a:lumOff val="40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7" name="Content Placeholder 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75087" y="4774517"/>
            <a:ext cx="570256" cy="731520"/>
          </a:xfrm>
          <a:prstGeom prst="rect">
            <a:avLst/>
          </a:prstGeom>
        </p:spPr>
      </p:pic>
      <p:sp>
        <p:nvSpPr>
          <p:cNvPr id="8" name="TextBox 7"/>
          <p:cNvSpPr txBox="1"/>
          <p:nvPr/>
        </p:nvSpPr>
        <p:spPr>
          <a:xfrm>
            <a:off x="705365" y="5485431"/>
            <a:ext cx="85651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RDP Client</a:t>
            </a:r>
          </a:p>
        </p:txBody>
      </p:sp>
      <p:sp>
        <p:nvSpPr>
          <p:cNvPr id="9" name="TextBox 8"/>
          <p:cNvSpPr txBox="1"/>
          <p:nvPr/>
        </p:nvSpPr>
        <p:spPr>
          <a:xfrm>
            <a:off x="1838541" y="5001778"/>
            <a:ext cx="1399422"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SSL Tunnel tcp/443</a:t>
            </a:r>
          </a:p>
        </p:txBody>
      </p:sp>
      <p:sp>
        <p:nvSpPr>
          <p:cNvPr id="10" name="Right Arrow 9"/>
          <p:cNvSpPr/>
          <p:nvPr/>
        </p:nvSpPr>
        <p:spPr bwMode="auto">
          <a:xfrm>
            <a:off x="5340444" y="4839843"/>
            <a:ext cx="1971190" cy="586493"/>
          </a:xfrm>
          <a:prstGeom prst="rightArrow">
            <a:avLst/>
          </a:prstGeom>
          <a:solidFill>
            <a:srgbClr val="FFCC00">
              <a:alpha val="50000"/>
            </a:srgbClr>
          </a:solidFill>
          <a:ln w="9525">
            <a:solidFill>
              <a:srgbClr val="448AD7"/>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pic>
        <p:nvPicPr>
          <p:cNvPr id="11" name="Content Placeholder 9"/>
          <p:cNvPicPr>
            <a:picLocks noChangeAspect="1"/>
          </p:cNvPicPr>
          <p:nvPr/>
        </p:nvPicPr>
        <p:blipFill>
          <a:blip r:embed="rId4"/>
          <a:stretch>
            <a:fillRect/>
          </a:stretch>
        </p:blipFill>
        <p:spPr>
          <a:xfrm>
            <a:off x="5198171" y="4774517"/>
            <a:ext cx="568960" cy="731520"/>
          </a:xfrm>
          <a:prstGeom prst="rect">
            <a:avLst/>
          </a:prstGeom>
        </p:spPr>
      </p:pic>
      <p:sp>
        <p:nvSpPr>
          <p:cNvPr id="12" name="TextBox 11"/>
          <p:cNvSpPr txBox="1"/>
          <p:nvPr/>
        </p:nvSpPr>
        <p:spPr>
          <a:xfrm>
            <a:off x="3736673" y="5001778"/>
            <a:ext cx="1399422"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SSL Tunnel tcp/443</a:t>
            </a:r>
          </a:p>
        </p:txBody>
      </p:sp>
      <p:sp>
        <p:nvSpPr>
          <p:cNvPr id="13" name="TextBox 12"/>
          <p:cNvSpPr txBox="1"/>
          <p:nvPr/>
        </p:nvSpPr>
        <p:spPr>
          <a:xfrm>
            <a:off x="5995470" y="5001778"/>
            <a:ext cx="775597"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Tcp/3389</a:t>
            </a:r>
          </a:p>
        </p:txBody>
      </p:sp>
      <p:pic>
        <p:nvPicPr>
          <p:cNvPr id="14" name="Picture 13"/>
          <p:cNvPicPr>
            <a:picLocks noChangeAspect="1"/>
          </p:cNvPicPr>
          <p:nvPr/>
        </p:nvPicPr>
        <p:blipFill>
          <a:blip r:embed="rId5"/>
          <a:stretch>
            <a:fillRect/>
          </a:stretch>
        </p:blipFill>
        <p:spPr>
          <a:xfrm>
            <a:off x="588974" y="4858769"/>
            <a:ext cx="1153552" cy="548640"/>
          </a:xfrm>
          <a:prstGeom prst="rect">
            <a:avLst/>
          </a:prstGeom>
        </p:spPr>
      </p:pic>
      <p:sp>
        <p:nvSpPr>
          <p:cNvPr id="15" name="TextBox 14"/>
          <p:cNvSpPr txBox="1"/>
          <p:nvPr/>
        </p:nvSpPr>
        <p:spPr>
          <a:xfrm>
            <a:off x="3115891" y="5485431"/>
            <a:ext cx="68865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Firewall</a:t>
            </a:r>
          </a:p>
        </p:txBody>
      </p:sp>
      <p:sp>
        <p:nvSpPr>
          <p:cNvPr id="16" name="TextBox 15"/>
          <p:cNvSpPr txBox="1"/>
          <p:nvPr/>
        </p:nvSpPr>
        <p:spPr>
          <a:xfrm>
            <a:off x="4801036" y="5484762"/>
            <a:ext cx="1279581"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Remote Desktop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Gateway</a:t>
            </a:r>
          </a:p>
        </p:txBody>
      </p:sp>
      <p:sp>
        <p:nvSpPr>
          <p:cNvPr id="17" name="TextBox 16"/>
          <p:cNvSpPr txBox="1"/>
          <p:nvPr/>
        </p:nvSpPr>
        <p:spPr>
          <a:xfrm>
            <a:off x="7498658" y="5484761"/>
            <a:ext cx="1279581"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Remote Desktop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Session</a:t>
            </a:r>
            <a:r>
              <a:rPr kumimoji="0" lang="en-US" sz="1200" b="1"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 Host</a:t>
            </a:r>
            <a:endPar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6135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8382000" cy="4616648"/>
          </a:xfrm>
        </p:spPr>
        <p:txBody>
          <a:bodyPr/>
          <a:lstStyle/>
          <a:p>
            <a:pPr lvl="0"/>
            <a:r>
              <a:rPr lang="en-US" dirty="0">
                <a:solidFill>
                  <a:srgbClr val="17406D">
                    <a:lumMod val="40000"/>
                    <a:lumOff val="60000"/>
                  </a:srgbClr>
                </a:solidFill>
              </a:rPr>
              <a:t>Remote Access Protocols</a:t>
            </a:r>
          </a:p>
          <a:p>
            <a:pPr lvl="1"/>
            <a:r>
              <a:rPr lang="en-US" b="0" dirty="0"/>
              <a:t>Administrators connect to servers remotely using protocols such as:</a:t>
            </a:r>
          </a:p>
          <a:p>
            <a:pPr lvl="2"/>
            <a:r>
              <a:rPr lang="en-US" b="0" dirty="0"/>
              <a:t>Secure Shell (SSH) </a:t>
            </a:r>
          </a:p>
          <a:p>
            <a:pPr lvl="2"/>
            <a:r>
              <a:rPr lang="en-US" b="0" dirty="0"/>
              <a:t>Remote Desktop Protocol (RDP)</a:t>
            </a:r>
          </a:p>
          <a:p>
            <a:pPr lvl="2"/>
            <a:r>
              <a:rPr lang="en-US" b="0" dirty="0"/>
              <a:t>Virtual Private Networks (VPN)</a:t>
            </a:r>
          </a:p>
          <a:p>
            <a:pPr lvl="2"/>
            <a:r>
              <a:rPr lang="en-US" b="0" dirty="0"/>
              <a:t>Telnet Port 23 Run remote command—unsecure (cleartext)</a:t>
            </a:r>
          </a:p>
          <a:p>
            <a:pPr lvl="1"/>
            <a:r>
              <a:rPr lang="en-US" b="0" dirty="0"/>
              <a:t>Netcat (nc) is useful for remotely administering servers</a:t>
            </a:r>
          </a:p>
          <a:p>
            <a:pPr lvl="2"/>
            <a:r>
              <a:rPr lang="en-US" b="0" dirty="0"/>
              <a:t>Netcat is to establish connections (sockets)</a:t>
            </a:r>
          </a:p>
          <a:p>
            <a:pPr lvl="2"/>
            <a:r>
              <a:rPr lang="en-US" b="0" dirty="0"/>
              <a:t>Linux administrators use Netcat when connecting to remote systems</a:t>
            </a:r>
          </a:p>
          <a:p>
            <a:pPr lvl="2"/>
            <a:r>
              <a:rPr lang="en-US" b="0" dirty="0"/>
              <a:t>Secure the Netcat transmissions with SSH</a:t>
            </a:r>
          </a:p>
          <a:p>
            <a:pPr lvl="1"/>
            <a:endParaRPr lang="en-US" dirty="0"/>
          </a:p>
        </p:txBody>
      </p:sp>
      <p:sp>
        <p:nvSpPr>
          <p:cNvPr id="3" name="Title 2"/>
          <p:cNvSpPr>
            <a:spLocks noGrp="1"/>
          </p:cNvSpPr>
          <p:nvPr>
            <p:ph type="title"/>
          </p:nvPr>
        </p:nvSpPr>
        <p:spPr/>
        <p:txBody>
          <a:bodyPr/>
          <a:lstStyle/>
          <a:p>
            <a:r>
              <a:rPr lang="en-US" dirty="0"/>
              <a:t>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58</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03351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1066800"/>
            <a:ext cx="7273835" cy="5334000"/>
          </a:xfrm>
        </p:spPr>
        <p:txBody>
          <a:bodyPr/>
          <a:lstStyle/>
          <a:p>
            <a:r>
              <a:rPr lang="en-US" dirty="0"/>
              <a:t>Simple Network Management Protocol</a:t>
            </a:r>
          </a:p>
          <a:p>
            <a:pPr lvl="1"/>
            <a:r>
              <a:rPr lang="en-US" sz="1600" dirty="0"/>
              <a:t>Simple Network Management Protocol </a:t>
            </a:r>
          </a:p>
          <a:p>
            <a:pPr lvl="2"/>
            <a:r>
              <a:rPr lang="en-US" sz="1400" b="0" dirty="0"/>
              <a:t>udp/161 for SNMP Managers communicating with SNMP Agents</a:t>
            </a:r>
          </a:p>
          <a:p>
            <a:pPr lvl="3"/>
            <a:r>
              <a:rPr lang="en-US" sz="1400" b="0" dirty="0"/>
              <a:t>Networking protocol used for the management and monitoring of network-connected devices in Internet Protocol networks</a:t>
            </a:r>
          </a:p>
          <a:p>
            <a:pPr lvl="3"/>
            <a:r>
              <a:rPr lang="en-US" sz="1400" b="0" dirty="0"/>
              <a:t>Accessible using their IP address</a:t>
            </a:r>
          </a:p>
          <a:p>
            <a:pPr lvl="3"/>
            <a:r>
              <a:rPr lang="en-US" sz="1400" b="0" dirty="0"/>
              <a:t>SNMP protocol is embedded in multiple local devices such as:</a:t>
            </a:r>
          </a:p>
          <a:p>
            <a:pPr lvl="4"/>
            <a:r>
              <a:rPr lang="en-US" sz="1400" b="0" dirty="0"/>
              <a:t>Routers </a:t>
            </a:r>
          </a:p>
          <a:p>
            <a:pPr lvl="4"/>
            <a:r>
              <a:rPr lang="en-US" sz="1400" b="0" dirty="0"/>
              <a:t>Switches</a:t>
            </a:r>
          </a:p>
          <a:p>
            <a:pPr lvl="4"/>
            <a:r>
              <a:rPr lang="en-US" sz="1400" b="0" dirty="0"/>
              <a:t>Servers</a:t>
            </a:r>
          </a:p>
          <a:p>
            <a:pPr lvl="4"/>
            <a:r>
              <a:rPr lang="en-US" sz="1400" b="0" dirty="0"/>
              <a:t>Firewalls</a:t>
            </a:r>
          </a:p>
          <a:p>
            <a:pPr lvl="4"/>
            <a:r>
              <a:rPr lang="en-US" sz="1400" b="0" dirty="0"/>
              <a:t>Wireless access points</a:t>
            </a:r>
          </a:p>
          <a:p>
            <a:pPr lvl="2">
              <a:buClr>
                <a:srgbClr val="17406D">
                  <a:lumMod val="40000"/>
                  <a:lumOff val="60000"/>
                </a:srgbClr>
              </a:buClr>
            </a:pPr>
            <a:r>
              <a:rPr lang="en-US" sz="1400" b="0" dirty="0" err="1">
                <a:solidFill>
                  <a:prstClr val="white"/>
                </a:solidFill>
              </a:rPr>
              <a:t>udp</a:t>
            </a:r>
            <a:r>
              <a:rPr lang="en-US" sz="1400" b="0" dirty="0">
                <a:solidFill>
                  <a:prstClr val="white"/>
                </a:solidFill>
              </a:rPr>
              <a:t>/162  Simple Network Management Protocol Trap (SNMPTRAP)</a:t>
            </a:r>
          </a:p>
          <a:p>
            <a:pPr lvl="3">
              <a:buClr>
                <a:srgbClr val="17406D">
                  <a:lumMod val="40000"/>
                  <a:lumOff val="60000"/>
                </a:srgbClr>
              </a:buClr>
            </a:pPr>
            <a:r>
              <a:rPr lang="en-US" sz="1400" b="0" dirty="0">
                <a:solidFill>
                  <a:prstClr val="white"/>
                </a:solidFill>
              </a:rPr>
              <a:t>when agents send unsolicited Traps to the SNMP Manager</a:t>
            </a:r>
          </a:p>
          <a:p>
            <a:pPr lvl="4"/>
            <a:endParaRPr lang="en-US" sz="1400" b="0" dirty="0"/>
          </a:p>
          <a:p>
            <a:pPr lvl="4"/>
            <a:endParaRPr lang="en-US" sz="1600" dirty="0"/>
          </a:p>
        </p:txBody>
      </p:sp>
      <p:sp>
        <p:nvSpPr>
          <p:cNvPr id="8" name="Title 7"/>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59</a:t>
            </a:fld>
            <a:endParaRPr lang="en-US" altLang="en-US" dirty="0"/>
          </a:p>
        </p:txBody>
      </p:sp>
      <p:pic>
        <p:nvPicPr>
          <p:cNvPr id="10" name="Picture 9"/>
          <p:cNvPicPr>
            <a:picLocks noChangeAspect="1"/>
          </p:cNvPicPr>
          <p:nvPr/>
        </p:nvPicPr>
        <p:blipFill>
          <a:blip r:embed="rId2"/>
          <a:stretch>
            <a:fillRect/>
          </a:stretch>
        </p:blipFill>
        <p:spPr>
          <a:xfrm>
            <a:off x="7406639" y="1066800"/>
            <a:ext cx="1371600" cy="1371600"/>
          </a:xfrm>
          <a:prstGeom prst="rect">
            <a:avLst/>
          </a:prstGeom>
        </p:spPr>
      </p:pic>
    </p:spTree>
    <p:extLst>
      <p:ext uri="{BB962C8B-B14F-4D97-AF65-F5344CB8AC3E}">
        <p14:creationId xmlns:p14="http://schemas.microsoft.com/office/powerpoint/2010/main" val="1473837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Network Protocols</a:t>
            </a:r>
          </a:p>
          <a:p>
            <a:pPr lvl="1"/>
            <a:r>
              <a:rPr lang="en-US" dirty="0"/>
              <a:t>Transmission Control Protocol (TCP)</a:t>
            </a:r>
          </a:p>
          <a:p>
            <a:pPr lvl="2"/>
            <a:r>
              <a:rPr lang="en-US" sz="1600" b="0" dirty="0"/>
              <a:t>Connection-oriented network communication</a:t>
            </a:r>
          </a:p>
          <a:p>
            <a:pPr lvl="2"/>
            <a:r>
              <a:rPr lang="en-US" sz="1600" b="0" dirty="0"/>
              <a:t>Guaranteed delivery in the right order</a:t>
            </a:r>
          </a:p>
          <a:p>
            <a:pPr lvl="2"/>
            <a:r>
              <a:rPr lang="en-US" sz="1600" b="0" dirty="0"/>
              <a:t>Three-way handshake</a:t>
            </a:r>
          </a:p>
          <a:p>
            <a:pPr lvl="1"/>
            <a:r>
              <a:rPr lang="en-US" dirty="0"/>
              <a:t>User Datagram Protocol (UDP)</a:t>
            </a:r>
          </a:p>
          <a:p>
            <a:pPr lvl="2"/>
            <a:r>
              <a:rPr lang="en-US" sz="1600" b="0" dirty="0"/>
              <a:t>Connectionless network communication</a:t>
            </a:r>
          </a:p>
          <a:p>
            <a:pPr lvl="2"/>
            <a:r>
              <a:rPr lang="en-US" sz="1600" b="0" dirty="0"/>
              <a:t>Faster, but at the risk of lost packets</a:t>
            </a:r>
          </a:p>
          <a:p>
            <a:pPr lvl="2"/>
            <a:r>
              <a:rPr lang="en-US" sz="1600" b="0" dirty="0"/>
              <a:t>Common with streaming, gaming, VOIP</a:t>
            </a:r>
          </a:p>
          <a:p>
            <a:endParaRPr lang="en-US"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6</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40" y="2190829"/>
            <a:ext cx="731520" cy="500892"/>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23938"/>
            <a:ext cx="457200" cy="834673"/>
          </a:xfrm>
          <a:prstGeom prst="rect">
            <a:avLst/>
          </a:prstGeom>
        </p:spPr>
      </p:pic>
      <p:sp>
        <p:nvSpPr>
          <p:cNvPr id="7" name="Right Arrow 6"/>
          <p:cNvSpPr/>
          <p:nvPr/>
        </p:nvSpPr>
        <p:spPr bwMode="auto">
          <a:xfrm>
            <a:off x="5947487" y="1805604"/>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SYN</a:t>
            </a:r>
          </a:p>
        </p:txBody>
      </p:sp>
      <p:sp>
        <p:nvSpPr>
          <p:cNvPr id="8" name="Right Arrow 7"/>
          <p:cNvSpPr/>
          <p:nvPr/>
        </p:nvSpPr>
        <p:spPr bwMode="auto">
          <a:xfrm flipH="1">
            <a:off x="5947487" y="2212674"/>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vert="horz" wrap="none"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SYN / ACK</a:t>
            </a:r>
          </a:p>
        </p:txBody>
      </p:sp>
      <p:sp>
        <p:nvSpPr>
          <p:cNvPr id="9" name="Right Arrow 8"/>
          <p:cNvSpPr/>
          <p:nvPr/>
        </p:nvSpPr>
        <p:spPr bwMode="auto">
          <a:xfrm>
            <a:off x="5947487" y="2624154"/>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ACK</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40" y="4259092"/>
            <a:ext cx="731520" cy="500892"/>
          </a:xfrm>
          <a:prstGeom prst="rect">
            <a:avLst/>
          </a:prstGeom>
          <a:noFill/>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4092201"/>
            <a:ext cx="457200" cy="834673"/>
          </a:xfrm>
          <a:prstGeom prst="rect">
            <a:avLst/>
          </a:prstGeom>
        </p:spPr>
      </p:pic>
      <p:sp>
        <p:nvSpPr>
          <p:cNvPr id="12" name="Right Arrow 11"/>
          <p:cNvSpPr/>
          <p:nvPr/>
        </p:nvSpPr>
        <p:spPr bwMode="auto">
          <a:xfrm>
            <a:off x="5947487" y="3749040"/>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UDP</a:t>
            </a:r>
          </a:p>
        </p:txBody>
      </p:sp>
      <p:sp>
        <p:nvSpPr>
          <p:cNvPr id="14" name="Right Arrow 13"/>
          <p:cNvSpPr/>
          <p:nvPr/>
        </p:nvSpPr>
        <p:spPr bwMode="auto">
          <a:xfrm>
            <a:off x="5947487" y="4773168"/>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UDP</a:t>
            </a:r>
          </a:p>
        </p:txBody>
      </p:sp>
      <p:sp>
        <p:nvSpPr>
          <p:cNvPr id="16" name="Right Arrow 15"/>
          <p:cNvSpPr/>
          <p:nvPr/>
        </p:nvSpPr>
        <p:spPr bwMode="auto">
          <a:xfrm>
            <a:off x="5945542" y="4261359"/>
            <a:ext cx="2286000" cy="457200"/>
          </a:xfrm>
          <a:prstGeom prst="rightArrow">
            <a:avLst/>
          </a:prstGeom>
          <a:blipFill>
            <a:blip r:embed="rId4"/>
            <a:stretch>
              <a:fillRect/>
            </a:stretch>
          </a:blipFill>
          <a:ln w="2857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UDP</a:t>
            </a:r>
          </a:p>
        </p:txBody>
      </p:sp>
    </p:spTree>
    <p:extLst>
      <p:ext uri="{BB962C8B-B14F-4D97-AF65-F5344CB8AC3E}">
        <p14:creationId xmlns:p14="http://schemas.microsoft.com/office/powerpoint/2010/main" val="302116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73381" y="1066800"/>
            <a:ext cx="8397238" cy="4918841"/>
          </a:xfrm>
        </p:spPr>
        <p:txBody>
          <a:bodyPr/>
          <a:lstStyle/>
          <a:p>
            <a:r>
              <a:rPr lang="en-US" dirty="0"/>
              <a:t>Simple Network Management Protocol</a:t>
            </a:r>
          </a:p>
          <a:p>
            <a:pPr lvl="1"/>
            <a:r>
              <a:rPr lang="en-US" dirty="0"/>
              <a:t>Simple Network Management Protocol 3 (SNMPv3)</a:t>
            </a:r>
          </a:p>
          <a:p>
            <a:pPr lvl="2"/>
            <a:r>
              <a:rPr lang="en-US" sz="1400" b="0" dirty="0"/>
              <a:t>Version 3 added encrypted communication instead of SNMPv1 and v2</a:t>
            </a:r>
          </a:p>
          <a:p>
            <a:pPr lvl="2"/>
            <a:r>
              <a:rPr lang="en-US" sz="1400" b="0" dirty="0"/>
              <a:t>Encrypts credentials and traffic between network devices</a:t>
            </a:r>
          </a:p>
          <a:p>
            <a:pPr lvl="2"/>
            <a:r>
              <a:rPr lang="en-US" sz="1400" b="0" dirty="0"/>
              <a:t>Includes authentication and encryption of SNMP messages as well as protecting packets during transit.</a:t>
            </a:r>
          </a:p>
          <a:p>
            <a:pPr lvl="3">
              <a:buClr>
                <a:srgbClr val="17406D">
                  <a:lumMod val="40000"/>
                  <a:lumOff val="60000"/>
                </a:srgbClr>
              </a:buClr>
            </a:pPr>
            <a:r>
              <a:rPr lang="en-US" sz="1400" b="0" dirty="0">
                <a:solidFill>
                  <a:prstClr val="white"/>
                </a:solidFill>
              </a:rPr>
              <a:t>The first version of SNMP and SNMPv2 had vulnerabilities, such as passing passwords or traffic across the network is in clear-text</a:t>
            </a:r>
          </a:p>
          <a:p>
            <a:pPr lvl="2"/>
            <a:endParaRPr lang="en-US" dirty="0"/>
          </a:p>
          <a:p>
            <a:endParaRPr lang="en-US" dirty="0"/>
          </a:p>
        </p:txBody>
      </p:sp>
      <p:sp>
        <p:nvSpPr>
          <p:cNvPr id="7" name="Title 6"/>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60</a:t>
            </a:fld>
            <a:endParaRPr lang="en-US" altLang="en-US" dirty="0"/>
          </a:p>
        </p:txBody>
      </p:sp>
      <p:grpSp>
        <p:nvGrpSpPr>
          <p:cNvPr id="5" name="Group 4">
            <a:extLst>
              <a:ext uri="{FF2B5EF4-FFF2-40B4-BE49-F238E27FC236}">
                <a16:creationId xmlns:a16="http://schemas.microsoft.com/office/drawing/2014/main" id="{8E55B058-8D97-7E69-ADE1-4DDB88C72299}"/>
              </a:ext>
            </a:extLst>
          </p:cNvPr>
          <p:cNvGrpSpPr/>
          <p:nvPr/>
        </p:nvGrpSpPr>
        <p:grpSpPr>
          <a:xfrm>
            <a:off x="2152033" y="3647111"/>
            <a:ext cx="4075346" cy="811924"/>
            <a:chOff x="2167675" y="4621796"/>
            <a:chExt cx="5048711" cy="1015663"/>
          </a:xfrm>
        </p:grpSpPr>
        <p:pic>
          <p:nvPicPr>
            <p:cNvPr id="3" name="Picture 2"/>
            <p:cNvPicPr>
              <a:picLocks noChangeAspect="1"/>
            </p:cNvPicPr>
            <p:nvPr/>
          </p:nvPicPr>
          <p:blipFill>
            <a:blip r:embed="rId2"/>
            <a:stretch>
              <a:fillRect/>
            </a:stretch>
          </p:blipFill>
          <p:spPr>
            <a:xfrm>
              <a:off x="2167675" y="4707082"/>
              <a:ext cx="914400" cy="914400"/>
            </a:xfrm>
            <a:prstGeom prst="rect">
              <a:avLst/>
            </a:prstGeom>
          </p:spPr>
        </p:pic>
        <p:pic>
          <p:nvPicPr>
            <p:cNvPr id="11" name="Picture 10"/>
            <p:cNvPicPr>
              <a:picLocks noChangeAspect="1"/>
            </p:cNvPicPr>
            <p:nvPr/>
          </p:nvPicPr>
          <p:blipFill>
            <a:blip r:embed="rId3"/>
            <a:stretch>
              <a:fillRect/>
            </a:stretch>
          </p:blipFill>
          <p:spPr>
            <a:xfrm>
              <a:off x="4182931" y="4713236"/>
              <a:ext cx="1036931" cy="822960"/>
            </a:xfrm>
            <a:prstGeom prst="rect">
              <a:avLst/>
            </a:prstGeom>
          </p:spPr>
        </p:pic>
        <p:sp>
          <p:nvSpPr>
            <p:cNvPr id="12" name="TextBox 11"/>
            <p:cNvSpPr txBox="1"/>
            <p:nvPr/>
          </p:nvSpPr>
          <p:spPr>
            <a:xfrm>
              <a:off x="3439350" y="4621796"/>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13" name="TextBox 12"/>
            <p:cNvSpPr txBox="1"/>
            <p:nvPr/>
          </p:nvSpPr>
          <p:spPr>
            <a:xfrm>
              <a:off x="5395353" y="4621796"/>
              <a:ext cx="567784" cy="1015663"/>
            </a:xfrm>
            <a:prstGeom prst="rect">
              <a:avLst/>
            </a:prstGeom>
            <a:noFill/>
          </p:spPr>
          <p:txBody>
            <a:bodyPr wrap="none" rtlCol="0">
              <a:spAutoFit/>
            </a:bodyPr>
            <a:lstStyle/>
            <a:p>
              <a:r>
                <a:rPr lang="en-US" sz="6000" b="1" dirty="0">
                  <a:solidFill>
                    <a:schemeClr val="bg1"/>
                  </a:solidFill>
                  <a:effectLst>
                    <a:outerShdw blurRad="38100" dist="38100" dir="2700000" algn="tl">
                      <a:srgbClr val="000000">
                        <a:alpha val="43137"/>
                      </a:srgbClr>
                    </a:outerShdw>
                  </a:effectLst>
                </a:rPr>
                <a:t>=</a:t>
              </a:r>
            </a:p>
          </p:txBody>
        </p:sp>
        <p:sp>
          <p:nvSpPr>
            <p:cNvPr id="14" name="Oval 13"/>
            <p:cNvSpPr>
              <a:spLocks noChangeAspect="1"/>
            </p:cNvSpPr>
            <p:nvPr/>
          </p:nvSpPr>
          <p:spPr>
            <a:xfrm>
              <a:off x="6301989" y="4707082"/>
              <a:ext cx="914397" cy="914400"/>
            </a:xfrm>
            <a:prstGeom prst="ellipse">
              <a:avLst/>
            </a:prstGeom>
            <a:blipFill rotWithShape="1">
              <a:blip r:embed="rId4"/>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sp>
        <p:nvSpPr>
          <p:cNvPr id="9" name="Oval 8">
            <a:extLst>
              <a:ext uri="{FF2B5EF4-FFF2-40B4-BE49-F238E27FC236}">
                <a16:creationId xmlns:a16="http://schemas.microsoft.com/office/drawing/2014/main" id="{9E917A99-3343-A59B-CCAC-EA9F10348210}"/>
              </a:ext>
            </a:extLst>
          </p:cNvPr>
          <p:cNvSpPr/>
          <p:nvPr/>
        </p:nvSpPr>
        <p:spPr>
          <a:xfrm>
            <a:off x="7302500" y="1066800"/>
            <a:ext cx="1371599" cy="1371602"/>
          </a:xfrm>
          <a:prstGeom prst="ellipse">
            <a:avLst/>
          </a:prstGeom>
          <a:blipFill rotWithShape="1">
            <a:blip r:embed="rId5"/>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763929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Time Synchronization  Protocols</a:t>
            </a:r>
          </a:p>
          <a:p>
            <a:pPr lvl="1">
              <a:buClr>
                <a:srgbClr val="17406D">
                  <a:lumMod val="40000"/>
                  <a:lumOff val="60000"/>
                </a:srgbClr>
              </a:buClr>
            </a:pPr>
            <a:r>
              <a:rPr lang="en-US" dirty="0">
                <a:solidFill>
                  <a:prstClr val="white"/>
                </a:solidFill>
              </a:rPr>
              <a:t>Network Time Protocol (NTP) </a:t>
            </a:r>
          </a:p>
          <a:p>
            <a:pPr lvl="2">
              <a:buClr>
                <a:srgbClr val="17406D">
                  <a:lumMod val="40000"/>
                  <a:lumOff val="60000"/>
                </a:srgbClr>
              </a:buClr>
            </a:pPr>
            <a:r>
              <a:rPr lang="en-US" b="0" dirty="0">
                <a:solidFill>
                  <a:prstClr val="white"/>
                </a:solidFill>
              </a:rPr>
              <a:t>udp/123</a:t>
            </a:r>
          </a:p>
          <a:p>
            <a:pPr lvl="2">
              <a:buClr>
                <a:srgbClr val="17406D">
                  <a:lumMod val="40000"/>
                  <a:lumOff val="60000"/>
                </a:srgbClr>
              </a:buClr>
            </a:pPr>
            <a:r>
              <a:rPr lang="en-US" b="0" dirty="0">
                <a:solidFill>
                  <a:prstClr val="white"/>
                </a:solidFill>
              </a:rPr>
              <a:t>Most commonly used protocol for time synchronization</a:t>
            </a:r>
          </a:p>
          <a:p>
            <a:pPr lvl="2">
              <a:buClr>
                <a:srgbClr val="17406D">
                  <a:lumMod val="40000"/>
                  <a:lumOff val="60000"/>
                </a:srgbClr>
              </a:buClr>
            </a:pPr>
            <a:endParaRPr lang="en-US" dirty="0">
              <a:solidFill>
                <a:prstClr val="white"/>
              </a:solidFill>
            </a:endParaRPr>
          </a:p>
          <a:p>
            <a:pPr lvl="1">
              <a:buClr>
                <a:srgbClr val="17406D">
                  <a:lumMod val="40000"/>
                  <a:lumOff val="60000"/>
                </a:srgbClr>
              </a:buClr>
            </a:pPr>
            <a:r>
              <a:rPr lang="en-US" dirty="0">
                <a:solidFill>
                  <a:prstClr val="white"/>
                </a:solidFill>
              </a:rPr>
              <a:t>Simple NTP (SNTP) </a:t>
            </a:r>
          </a:p>
          <a:p>
            <a:pPr lvl="2">
              <a:buClr>
                <a:srgbClr val="17406D">
                  <a:lumMod val="40000"/>
                  <a:lumOff val="60000"/>
                </a:srgbClr>
              </a:buClr>
            </a:pPr>
            <a:r>
              <a:rPr lang="en-US" b="0" dirty="0">
                <a:solidFill>
                  <a:prstClr val="white"/>
                </a:solidFill>
              </a:rPr>
              <a:t>udp/123</a:t>
            </a:r>
          </a:p>
          <a:p>
            <a:pPr lvl="2">
              <a:buClr>
                <a:srgbClr val="17406D">
                  <a:lumMod val="40000"/>
                  <a:lumOff val="60000"/>
                </a:srgbClr>
              </a:buClr>
            </a:pPr>
            <a:r>
              <a:rPr lang="en-US" b="0" dirty="0">
                <a:solidFill>
                  <a:prstClr val="white"/>
                </a:solidFill>
              </a:rPr>
              <a:t>Not as accurate as the result from NTP</a:t>
            </a:r>
          </a:p>
          <a:p>
            <a:pPr lvl="2">
              <a:buClr>
                <a:srgbClr val="17406D">
                  <a:lumMod val="40000"/>
                  <a:lumOff val="60000"/>
                </a:srgbClr>
              </a:buClr>
            </a:pPr>
            <a:r>
              <a:rPr lang="en-US" b="0" dirty="0">
                <a:solidFill>
                  <a:prstClr val="white"/>
                </a:solidFill>
              </a:rPr>
              <a:t>Typically for smaller systems with less dedicated processing power</a:t>
            </a:r>
            <a:endParaRPr lang="en-US" b="0"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61</a:t>
            </a:fld>
            <a:endParaRPr lang="en-US" altLang="en-US" dirty="0">
              <a:solidFill>
                <a:prstClr val="white"/>
              </a:solidFill>
            </a:endParaRPr>
          </a:p>
        </p:txBody>
      </p:sp>
      <p:sp>
        <p:nvSpPr>
          <p:cNvPr id="5" name="Oval 4"/>
          <p:cNvSpPr>
            <a:spLocks/>
          </p:cNvSpPr>
          <p:nvPr/>
        </p:nvSpPr>
        <p:spPr>
          <a:xfrm>
            <a:off x="7406640" y="1280160"/>
            <a:ext cx="1371600" cy="1371600"/>
          </a:xfrm>
          <a:prstGeom prst="ellipse">
            <a:avLst/>
          </a:prstGeom>
          <a:blipFill rotWithShape="1">
            <a:blip r:embed="rId2"/>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1672063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1" y="1066800"/>
            <a:ext cx="7025640" cy="5334000"/>
          </a:xfrm>
        </p:spPr>
        <p:txBody>
          <a:bodyPr/>
          <a:lstStyle/>
          <a:p>
            <a:r>
              <a:rPr lang="en-US" dirty="0"/>
              <a:t>Time Synchronization  Protocols</a:t>
            </a:r>
          </a:p>
          <a:p>
            <a:pPr lvl="1"/>
            <a:r>
              <a:rPr lang="en-US" dirty="0"/>
              <a:t>Public NTP Servers vs. Local NTP Servers</a:t>
            </a:r>
          </a:p>
          <a:p>
            <a:pPr lvl="2"/>
            <a:r>
              <a:rPr lang="en-US" b="0" dirty="0"/>
              <a:t>There are two types of NTP servers that you can use to provide UTC time to your network: </a:t>
            </a:r>
          </a:p>
          <a:p>
            <a:pPr lvl="3"/>
            <a:r>
              <a:rPr lang="en-US" b="0" dirty="0"/>
              <a:t>External (public servers)</a:t>
            </a:r>
          </a:p>
          <a:p>
            <a:pPr lvl="4"/>
            <a:r>
              <a:rPr lang="en-US" sz="1600" b="0" dirty="0"/>
              <a:t>A external time server is owned and operated by a third party</a:t>
            </a:r>
          </a:p>
          <a:p>
            <a:pPr lvl="4"/>
            <a:r>
              <a:rPr lang="en-US" sz="1600" b="0" dirty="0"/>
              <a:t> Made available for use over the Internet</a:t>
            </a:r>
          </a:p>
          <a:p>
            <a:pPr lvl="4"/>
            <a:r>
              <a:rPr lang="en-US" sz="1600" b="0" dirty="0"/>
              <a:t>Requires an open port on the firewall making your network vulnerable</a:t>
            </a:r>
          </a:p>
          <a:p>
            <a:pPr lvl="3"/>
            <a:r>
              <a:rPr lang="en-US" b="0" dirty="0"/>
              <a:t>Internal (local servers)</a:t>
            </a:r>
          </a:p>
          <a:p>
            <a:pPr lvl="4"/>
            <a:r>
              <a:rPr lang="en-US" sz="1600" b="0" dirty="0"/>
              <a:t>NTP servers are those you own yourself and install in your premises</a:t>
            </a:r>
          </a:p>
          <a:p>
            <a:pPr lvl="4"/>
            <a:r>
              <a:rPr lang="en-US" sz="1600" b="0" dirty="0"/>
              <a:t>Physical network connection between your servers and clients</a:t>
            </a:r>
          </a:p>
          <a:p>
            <a:pPr lvl="4"/>
            <a:r>
              <a:rPr lang="en-US" sz="1600" b="0" dirty="0"/>
              <a:t>Internal time servers are the safer, more reliable option</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62</a:t>
            </a:fld>
            <a:endParaRPr lang="en-US" altLang="en-US" dirty="0">
              <a:solidFill>
                <a:prstClr val="white"/>
              </a:solidFill>
            </a:endParaRPr>
          </a:p>
        </p:txBody>
      </p:sp>
      <p:sp>
        <p:nvSpPr>
          <p:cNvPr id="5" name="Oval 4"/>
          <p:cNvSpPr>
            <a:spLocks/>
          </p:cNvSpPr>
          <p:nvPr/>
        </p:nvSpPr>
        <p:spPr>
          <a:xfrm>
            <a:off x="7406640" y="1280160"/>
            <a:ext cx="1371600" cy="1371600"/>
          </a:xfrm>
          <a:prstGeom prst="ellipse">
            <a:avLst/>
          </a:prstGeom>
          <a:blipFill rotWithShape="1">
            <a:blip r:embed="rId2"/>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938589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Time Synchronization  Protocols</a:t>
            </a:r>
          </a:p>
          <a:p>
            <a:pPr lvl="1"/>
            <a:r>
              <a:rPr lang="en-US" dirty="0"/>
              <a:t>External (Public) NTP Servers vs. Internal (Local) NTP Servers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63</a:t>
            </a:fld>
            <a:endParaRPr lang="en-US" altLang="en-US" dirty="0">
              <a:solidFill>
                <a:prstClr val="white"/>
              </a:solidFill>
            </a:endParaRP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0" r="100000"/>
                    </a14:imgEffect>
                  </a14:imgLayer>
                </a14:imgProps>
              </a:ext>
            </a:extLst>
          </a:blip>
          <a:srcRect l="7890" t="23019" r="7998" b="23740"/>
          <a:stretch/>
        </p:blipFill>
        <p:spPr>
          <a:xfrm>
            <a:off x="1339337" y="3758602"/>
            <a:ext cx="1005840" cy="234101"/>
          </a:xfrm>
          <a:prstGeom prst="rect">
            <a:avLst/>
          </a:prstGeom>
        </p:spPr>
      </p:pic>
      <p:pic>
        <p:nvPicPr>
          <p:cNvPr id="6" name="Picture 5"/>
          <p:cNvPicPr preferRelativeResize="0">
            <a:picLocks noChangeAspect="1"/>
          </p:cNvPicPr>
          <p:nvPr/>
        </p:nvPicPr>
        <p:blipFill>
          <a:blip r:embed="rId4"/>
          <a:stretch>
            <a:fillRect/>
          </a:stretch>
        </p:blipFill>
        <p:spPr>
          <a:xfrm flipH="1">
            <a:off x="545118" y="3099103"/>
            <a:ext cx="945600" cy="822960"/>
          </a:xfrm>
          <a:prstGeom prst="rect">
            <a:avLst/>
          </a:prstGeom>
        </p:spPr>
      </p:pic>
      <p:cxnSp>
        <p:nvCxnSpPr>
          <p:cNvPr id="7" name="Straight Connector 48"/>
          <p:cNvCxnSpPr>
            <a:stCxn id="22" idx="0"/>
            <a:endCxn id="5" idx="2"/>
          </p:cNvCxnSpPr>
          <p:nvPr/>
        </p:nvCxnSpPr>
        <p:spPr>
          <a:xfrm flipH="1" flipV="1">
            <a:off x="1842257" y="3992703"/>
            <a:ext cx="6350" cy="522177"/>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48"/>
          <p:cNvCxnSpPr>
            <a:stCxn id="11" idx="0"/>
            <a:endCxn id="22" idx="2"/>
          </p:cNvCxnSpPr>
          <p:nvPr/>
        </p:nvCxnSpPr>
        <p:spPr>
          <a:xfrm flipV="1">
            <a:off x="1842257" y="4972079"/>
            <a:ext cx="6350" cy="814942"/>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 name="Straight Connector 48"/>
          <p:cNvCxnSpPr>
            <a:stCxn id="10" idx="0"/>
            <a:endCxn id="12" idx="0"/>
          </p:cNvCxnSpPr>
          <p:nvPr/>
        </p:nvCxnSpPr>
        <p:spPr>
          <a:xfrm rot="5400000" flipH="1" flipV="1">
            <a:off x="1842257" y="5022235"/>
            <a:ext cx="12700" cy="1529572"/>
          </a:xfrm>
          <a:prstGeom prst="bentConnector3">
            <a:avLst>
              <a:gd name="adj1" fmla="val 2151220"/>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 name="Rectangle 9"/>
          <p:cNvSpPr>
            <a:spLocks noChangeAspect="1"/>
          </p:cNvSpPr>
          <p:nvPr/>
        </p:nvSpPr>
        <p:spPr>
          <a:xfrm>
            <a:off x="725932" y="5787021"/>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1" name="Rectangle 10"/>
          <p:cNvSpPr>
            <a:spLocks noChangeAspect="1"/>
          </p:cNvSpPr>
          <p:nvPr/>
        </p:nvSpPr>
        <p:spPr>
          <a:xfrm>
            <a:off x="1490718" y="5787021"/>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2" name="Rectangle 11"/>
          <p:cNvSpPr>
            <a:spLocks noChangeAspect="1"/>
          </p:cNvSpPr>
          <p:nvPr/>
        </p:nvSpPr>
        <p:spPr>
          <a:xfrm>
            <a:off x="2255504" y="5787021"/>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pic>
        <p:nvPicPr>
          <p:cNvPr id="13" name="Picture 1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0" r="100000"/>
                    </a14:imgEffect>
                  </a14:imgLayer>
                </a14:imgProps>
              </a:ext>
            </a:extLst>
          </a:blip>
          <a:srcRect l="7890" t="23019" r="7998" b="23740"/>
          <a:stretch/>
        </p:blipFill>
        <p:spPr>
          <a:xfrm>
            <a:off x="5660721" y="4664902"/>
            <a:ext cx="1005840" cy="241500"/>
          </a:xfrm>
          <a:prstGeom prst="rect">
            <a:avLst/>
          </a:prstGeom>
        </p:spPr>
      </p:pic>
      <p:pic>
        <p:nvPicPr>
          <p:cNvPr id="14" name="Picture 13"/>
          <p:cNvPicPr preferRelativeResize="0">
            <a:picLocks noChangeAspect="1"/>
          </p:cNvPicPr>
          <p:nvPr/>
        </p:nvPicPr>
        <p:blipFill>
          <a:blip r:embed="rId4"/>
          <a:stretch>
            <a:fillRect/>
          </a:stretch>
        </p:blipFill>
        <p:spPr>
          <a:xfrm flipH="1">
            <a:off x="4858631" y="3983855"/>
            <a:ext cx="945600" cy="822960"/>
          </a:xfrm>
          <a:prstGeom prst="rect">
            <a:avLst/>
          </a:prstGeom>
        </p:spPr>
      </p:pic>
      <p:cxnSp>
        <p:nvCxnSpPr>
          <p:cNvPr id="15" name="Straight Connector 48"/>
          <p:cNvCxnSpPr>
            <a:stCxn id="13" idx="0"/>
            <a:endCxn id="21" idx="2"/>
          </p:cNvCxnSpPr>
          <p:nvPr/>
        </p:nvCxnSpPr>
        <p:spPr>
          <a:xfrm flipV="1">
            <a:off x="6163641" y="4257973"/>
            <a:ext cx="6350" cy="406929"/>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Connector 48"/>
          <p:cNvCxnSpPr>
            <a:stCxn id="19" idx="0"/>
            <a:endCxn id="13" idx="2"/>
          </p:cNvCxnSpPr>
          <p:nvPr/>
        </p:nvCxnSpPr>
        <p:spPr>
          <a:xfrm flipV="1">
            <a:off x="6163641" y="4906402"/>
            <a:ext cx="0" cy="922791"/>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7" name="Straight Connector 48"/>
          <p:cNvCxnSpPr>
            <a:stCxn id="18" idx="0"/>
            <a:endCxn id="20" idx="0"/>
          </p:cNvCxnSpPr>
          <p:nvPr/>
        </p:nvCxnSpPr>
        <p:spPr>
          <a:xfrm rot="5400000" flipH="1" flipV="1">
            <a:off x="6163641" y="5064407"/>
            <a:ext cx="12700" cy="1529572"/>
          </a:xfrm>
          <a:prstGeom prst="bentConnector3">
            <a:avLst>
              <a:gd name="adj1" fmla="val 2151220"/>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Rectangle 17"/>
          <p:cNvSpPr>
            <a:spLocks noChangeAspect="1"/>
          </p:cNvSpPr>
          <p:nvPr/>
        </p:nvSpPr>
        <p:spPr>
          <a:xfrm>
            <a:off x="5047316" y="5829193"/>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9" name="Rectangle 18"/>
          <p:cNvSpPr>
            <a:spLocks noChangeAspect="1"/>
          </p:cNvSpPr>
          <p:nvPr/>
        </p:nvSpPr>
        <p:spPr>
          <a:xfrm>
            <a:off x="5812102" y="5829193"/>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20" name="Rectangle 19"/>
          <p:cNvSpPr>
            <a:spLocks noChangeAspect="1"/>
          </p:cNvSpPr>
          <p:nvPr/>
        </p:nvSpPr>
        <p:spPr>
          <a:xfrm>
            <a:off x="6576888" y="5829193"/>
            <a:ext cx="703078" cy="365760"/>
          </a:xfrm>
          <a:prstGeom prst="rect">
            <a:avLst/>
          </a:prstGeom>
          <a:blipFill rotWithShape="1">
            <a:blip r:embed="rId5"/>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pic>
        <p:nvPicPr>
          <p:cNvPr id="21" name="Content Placeholder 1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87111" y="3800774"/>
            <a:ext cx="365760" cy="457199"/>
          </a:xfrm>
          <a:prstGeom prst="rect">
            <a:avLst/>
          </a:prstGeom>
        </p:spPr>
      </p:pic>
      <p:pic>
        <p:nvPicPr>
          <p:cNvPr id="22" name="Content Placeholder 1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5727" y="4514880"/>
            <a:ext cx="365760" cy="457199"/>
          </a:xfrm>
          <a:prstGeom prst="rect">
            <a:avLst/>
          </a:prstGeom>
        </p:spPr>
      </p:pic>
      <p:sp>
        <p:nvSpPr>
          <p:cNvPr id="23" name="Rectangle 22"/>
          <p:cNvSpPr/>
          <p:nvPr/>
        </p:nvSpPr>
        <p:spPr>
          <a:xfrm>
            <a:off x="2708607" y="3157031"/>
            <a:ext cx="2286000" cy="954107"/>
          </a:xfrm>
          <a:prstGeom prst="rect">
            <a:avLst/>
          </a:prstGeom>
          <a:ln>
            <a:solidFill>
              <a:schemeClr val="bg1"/>
            </a:solidFill>
          </a:ln>
        </p:spPr>
        <p:txBody>
          <a:bodyPr wrap="square">
            <a:spAutoFit/>
          </a:bodyPr>
          <a:lstStyle/>
          <a:p>
            <a:r>
              <a:rPr lang="en-US" sz="1400" b="1" dirty="0">
                <a:solidFill>
                  <a:schemeClr val="bg1"/>
                </a:solidFill>
              </a:rPr>
              <a:t>External NTP Servers</a:t>
            </a:r>
          </a:p>
          <a:p>
            <a:pPr marL="274320" indent="-274320">
              <a:buFont typeface="Arial" panose="020B0604020202020204" pitchFamily="34" charset="0"/>
              <a:buChar char="•"/>
            </a:pPr>
            <a:r>
              <a:rPr lang="en-US" sz="1400" b="1" dirty="0">
                <a:solidFill>
                  <a:schemeClr val="bg1"/>
                </a:solidFill>
              </a:rPr>
              <a:t>Requires an open port on the firewall making your network vulnerable</a:t>
            </a:r>
          </a:p>
        </p:txBody>
      </p:sp>
      <p:cxnSp>
        <p:nvCxnSpPr>
          <p:cNvPr id="25" name="Straight Connector 48"/>
          <p:cNvCxnSpPr>
            <a:stCxn id="24" idx="2"/>
            <a:endCxn id="13" idx="3"/>
          </p:cNvCxnSpPr>
          <p:nvPr/>
        </p:nvCxnSpPr>
        <p:spPr>
          <a:xfrm rot="5400000">
            <a:off x="6806025" y="3971676"/>
            <a:ext cx="674513" cy="953439"/>
          </a:xfrm>
          <a:prstGeom prst="curvedConnector2">
            <a:avLst/>
          </a:prstGeom>
          <a:ln w="38100">
            <a:solidFill>
              <a:schemeClr val="bg1"/>
            </a:solidFill>
            <a:headEnd type="none" w="med" len="med"/>
            <a:tailEnd type="triangl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77000" y="3157032"/>
            <a:ext cx="2286000" cy="954107"/>
          </a:xfrm>
          <a:prstGeom prst="rect">
            <a:avLst/>
          </a:prstGeom>
          <a:ln>
            <a:solidFill>
              <a:schemeClr val="bg1"/>
            </a:solidFill>
          </a:ln>
        </p:spPr>
        <p:txBody>
          <a:bodyPr wrap="square">
            <a:spAutoFit/>
          </a:bodyPr>
          <a:lstStyle/>
          <a:p>
            <a:r>
              <a:rPr lang="en-US" sz="1400" b="1" dirty="0">
                <a:solidFill>
                  <a:schemeClr val="bg1"/>
                </a:solidFill>
              </a:rPr>
              <a:t>Internal NTP Servers</a:t>
            </a:r>
          </a:p>
          <a:p>
            <a:pPr marL="274320" indent="-274320">
              <a:buFont typeface="Arial" panose="020B0604020202020204" pitchFamily="34" charset="0"/>
              <a:buChar char="•"/>
            </a:pPr>
            <a:r>
              <a:rPr lang="en-US" sz="1400" b="1" dirty="0">
                <a:solidFill>
                  <a:schemeClr val="bg1"/>
                </a:solidFill>
              </a:rPr>
              <a:t>NTP Server is behind the firewall  leaving your network fully protected  </a:t>
            </a:r>
          </a:p>
        </p:txBody>
      </p:sp>
      <p:cxnSp>
        <p:nvCxnSpPr>
          <p:cNvPr id="29" name="Straight Connector 48"/>
          <p:cNvCxnSpPr>
            <a:stCxn id="23" idx="1"/>
            <a:endCxn id="22" idx="3"/>
          </p:cNvCxnSpPr>
          <p:nvPr/>
        </p:nvCxnSpPr>
        <p:spPr>
          <a:xfrm rot="10800000" flipV="1">
            <a:off x="2031487" y="3634084"/>
            <a:ext cx="677120" cy="1109395"/>
          </a:xfrm>
          <a:prstGeom prst="curvedConnector3">
            <a:avLst>
              <a:gd name="adj1" fmla="val 50000"/>
            </a:avLst>
          </a:prstGeom>
          <a:ln w="38100">
            <a:solidFill>
              <a:schemeClr val="bg1"/>
            </a:solidFill>
            <a:headEnd type="none" w="med" len="med"/>
            <a:tailEnd type="triangl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4" name="Oval 33"/>
          <p:cNvSpPr>
            <a:spLocks/>
          </p:cNvSpPr>
          <p:nvPr/>
        </p:nvSpPr>
        <p:spPr>
          <a:xfrm>
            <a:off x="7406640" y="1280160"/>
            <a:ext cx="1371600" cy="1371600"/>
          </a:xfrm>
          <a:prstGeom prst="ellipse">
            <a:avLst/>
          </a:prstGeom>
          <a:blipFill rotWithShape="1">
            <a:blip r:embed="rId7"/>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607373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381000" y="1066800"/>
            <a:ext cx="7607300" cy="5334000"/>
          </a:xfrm>
        </p:spPr>
        <p:txBody>
          <a:bodyPr/>
          <a:lstStyle/>
          <a:p>
            <a:r>
              <a:rPr lang="en-US" dirty="0"/>
              <a:t>Time Synchronization  Protocols</a:t>
            </a:r>
          </a:p>
          <a:p>
            <a:pPr lvl="1"/>
            <a:r>
              <a:rPr lang="en-US" b="0" dirty="0"/>
              <a:t>Stratum 0: The atomic time clock or reference time server</a:t>
            </a:r>
          </a:p>
          <a:p>
            <a:pPr lvl="1"/>
            <a:r>
              <a:rPr lang="en-US" b="0" dirty="0"/>
              <a:t>Stratum 1: An internal time server that synchronizes its time with a Stratum 0</a:t>
            </a:r>
          </a:p>
          <a:p>
            <a:pPr lvl="1"/>
            <a:r>
              <a:rPr lang="en-US" b="0" dirty="0"/>
              <a:t>Stratum 2: An internal time server on a remote subnet that synchronizes its time with the Stratum 1 time server</a:t>
            </a:r>
          </a:p>
          <a:p>
            <a:pPr lvl="2"/>
            <a:r>
              <a:rPr lang="en-US" sz="1600" b="0" dirty="0">
                <a:solidFill>
                  <a:schemeClr val="accent4">
                    <a:lumMod val="60000"/>
                    <a:lumOff val="40000"/>
                  </a:schemeClr>
                </a:solidFill>
              </a:rPr>
              <a:t>A Stratum 0 time server is the ultimate authority in a Stratum time server environment</a:t>
            </a:r>
          </a:p>
          <a:p>
            <a:pPr lvl="3"/>
            <a:r>
              <a:rPr lang="en-US" sz="1600" b="0" dirty="0"/>
              <a:t>It is the atomic clock or GPS that time should be synchronized with</a:t>
            </a:r>
          </a:p>
          <a:p>
            <a:pPr lvl="3"/>
            <a:r>
              <a:rPr lang="en-US" sz="1600" b="0" dirty="0">
                <a:solidFill>
                  <a:schemeClr val="accent4">
                    <a:lumMod val="60000"/>
                    <a:lumOff val="40000"/>
                  </a:schemeClr>
                </a:solidFill>
              </a:rPr>
              <a:t>If there is no internal Stratum 1 NTP server, </a:t>
            </a:r>
            <a:r>
              <a:rPr lang="en-US" sz="1600" b="0" dirty="0"/>
              <a:t>then we will use an internal Stratum 0 NTP server</a:t>
            </a:r>
          </a:p>
          <a:p>
            <a:endParaRPr lang="en-US" dirty="0"/>
          </a:p>
        </p:txBody>
      </p:sp>
      <p:sp>
        <p:nvSpPr>
          <p:cNvPr id="5" name="Title 4"/>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64</a:t>
            </a:fld>
            <a:endParaRPr lang="en-US" altLang="en-US" dirty="0"/>
          </a:p>
        </p:txBody>
      </p:sp>
      <p:sp>
        <p:nvSpPr>
          <p:cNvPr id="7" name="Oval 6"/>
          <p:cNvSpPr>
            <a:spLocks/>
          </p:cNvSpPr>
          <p:nvPr/>
        </p:nvSpPr>
        <p:spPr>
          <a:xfrm>
            <a:off x="7406640" y="1280160"/>
            <a:ext cx="1371600" cy="1371600"/>
          </a:xfrm>
          <a:prstGeom prst="ellipse">
            <a:avLst/>
          </a:prstGeom>
          <a:blipFill rotWithShape="1">
            <a:blip r:embed="rId2"/>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graphicFrame>
        <p:nvGraphicFramePr>
          <p:cNvPr id="8" name="Table 7"/>
          <p:cNvGraphicFramePr>
            <a:graphicFrameLocks noGrp="1"/>
          </p:cNvGraphicFramePr>
          <p:nvPr>
            <p:extLst>
              <p:ext uri="{D42A27DB-BD31-4B8C-83A1-F6EECF244321}">
                <p14:modId xmlns:p14="http://schemas.microsoft.com/office/powerpoint/2010/main" val="3970583196"/>
              </p:ext>
            </p:extLst>
          </p:nvPr>
        </p:nvGraphicFramePr>
        <p:xfrm>
          <a:off x="381000" y="4994593"/>
          <a:ext cx="8397239" cy="1254760"/>
        </p:xfrm>
        <a:graphic>
          <a:graphicData uri="http://schemas.openxmlformats.org/drawingml/2006/table">
            <a:tbl>
              <a:tblPr>
                <a:effectLst/>
                <a:tableStyleId>{5C22544A-7EE6-4342-B048-85BDC9FD1C3A}</a:tableStyleId>
              </a:tblPr>
              <a:tblGrid>
                <a:gridCol w="8397239">
                  <a:extLst>
                    <a:ext uri="{9D8B030D-6E8A-4147-A177-3AD203B41FA5}">
                      <a16:colId xmlns:a16="http://schemas.microsoft.com/office/drawing/2014/main" val="2785879076"/>
                    </a:ext>
                  </a:extLst>
                </a:gridCol>
              </a:tblGrid>
              <a:tr h="370840">
                <a:tc>
                  <a:txBody>
                    <a:bodyPr/>
                    <a:lstStyle/>
                    <a:p>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Example:</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4870573"/>
                  </a:ext>
                </a:extLst>
              </a:tr>
              <a:tr h="370840">
                <a:tc>
                  <a:txBody>
                    <a:bodyPr/>
                    <a:lstStyle/>
                    <a:p>
                      <a:pPr marL="285750" marR="0" lvl="0" indent="-285750" algn="l" defTabSz="457200" rtl="0" eaLnBrk="1" fontAlgn="auto" latinLnBrk="0" hangingPunct="1">
                        <a:lnSpc>
                          <a:spcPct val="100000"/>
                        </a:lnSpc>
                        <a:spcBef>
                          <a:spcPts val="0"/>
                        </a:spcBef>
                        <a:spcAft>
                          <a:spcPts val="0"/>
                        </a:spcAft>
                        <a:buClr>
                          <a:schemeClr val="tx2">
                            <a:lumMod val="40000"/>
                            <a:lumOff val="60000"/>
                          </a:schemeClr>
                        </a:buClr>
                        <a:buSzTx/>
                        <a:buFont typeface="Wingdings" panose="05000000000000000000" pitchFamily="2" charset="2"/>
                        <a:buChar char="Ø"/>
                        <a:tabLst/>
                        <a:defRPr/>
                      </a:pPr>
                      <a:r>
                        <a:rPr kumimoji="0" lang="en-US" sz="1400" b="1" i="0" u="none" strike="noStrike" kern="1200" cap="none" spc="0" normalizeH="0" baseline="0" noProof="0" dirty="0">
                          <a:ln>
                            <a:noFill/>
                          </a:ln>
                          <a:solidFill>
                            <a:prstClr val="white"/>
                          </a:solidFill>
                          <a:effectLst/>
                          <a:uLnTx/>
                          <a:uFillTx/>
                          <a:latin typeface="+mn-lt"/>
                          <a:ea typeface="+mn-ea"/>
                          <a:cs typeface="+mn-cs"/>
                        </a:rPr>
                        <a:t>Due to regulatory requirements, server in a global organization must use time synchronization. The following represents the MOST secure method of time synchronization</a:t>
                      </a:r>
                      <a:endParaRPr kumimoji="0" lang="en-US" sz="1400" b="1" i="0" u="none" strike="noStrike" kern="0" cap="none" spc="0" normalizeH="0" baseline="0" noProof="0" dirty="0">
                        <a:ln>
                          <a:noFill/>
                        </a:ln>
                        <a:solidFill>
                          <a:prstClr val="white"/>
                        </a:solidFill>
                        <a:effectLst/>
                        <a:uLnTx/>
                        <a:uFillTx/>
                        <a:latin typeface="+mn-lt"/>
                        <a:cs typeface="Calibri" panose="020F0502020204030204" pitchFamily="34" charset="0"/>
                      </a:endParaRPr>
                    </a:p>
                    <a:p>
                      <a:pPr marL="548640" marR="0" lvl="1"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ü"/>
                        <a:tabLst/>
                        <a:defRPr/>
                      </a:pPr>
                      <a:r>
                        <a:rPr kumimoji="0" lang="en-US" sz="14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The server should connect to internal Stratum 0 NTP servers for synchronization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13542663"/>
                  </a:ext>
                </a:extLst>
              </a:tr>
            </a:tbl>
          </a:graphicData>
        </a:graphic>
      </p:graphicFrame>
    </p:spTree>
    <p:extLst>
      <p:ext uri="{BB962C8B-B14F-4D97-AF65-F5344CB8AC3E}">
        <p14:creationId xmlns:p14="http://schemas.microsoft.com/office/powerpoint/2010/main" val="3688613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Time Synchronization  Protocols</a:t>
            </a:r>
          </a:p>
        </p:txBody>
      </p:sp>
      <p:sp>
        <p:nvSpPr>
          <p:cNvPr id="3" name="Title 2"/>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65</a:t>
            </a:fld>
            <a:endParaRPr lang="en-US" altLang="en-US" dirty="0">
              <a:solidFill>
                <a:prstClr val="white"/>
              </a:solidFill>
            </a:endParaRPr>
          </a:p>
        </p:txBody>
      </p:sp>
      <p:pic>
        <p:nvPicPr>
          <p:cNvPr id="14" name="Picture 13"/>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0" r="100000"/>
                    </a14:imgEffect>
                  </a14:imgLayer>
                </a14:imgProps>
              </a:ext>
            </a:extLst>
          </a:blip>
          <a:srcRect l="7890" t="23019" r="7998" b="23740"/>
          <a:stretch/>
        </p:blipFill>
        <p:spPr>
          <a:xfrm>
            <a:off x="5362948" y="3562154"/>
            <a:ext cx="1371600" cy="329318"/>
          </a:xfrm>
          <a:prstGeom prst="rect">
            <a:avLst/>
          </a:prstGeom>
        </p:spPr>
      </p:pic>
      <p:sp>
        <p:nvSpPr>
          <p:cNvPr id="19" name="Rounded Rectangle 18"/>
          <p:cNvSpPr>
            <a:spLocks noChangeAspect="1"/>
          </p:cNvSpPr>
          <p:nvPr/>
        </p:nvSpPr>
        <p:spPr>
          <a:xfrm>
            <a:off x="7093697" y="5141386"/>
            <a:ext cx="914400" cy="429065"/>
          </a:xfrm>
          <a:prstGeom prst="roundRect">
            <a:avLst>
              <a:gd name="adj" fmla="val 7671"/>
            </a:avLst>
          </a:prstGeom>
          <a:blipFill rotWithShape="1">
            <a:blip r:embed="rId4"/>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17" name="Picture 16"/>
          <p:cNvPicPr preferRelativeResize="0">
            <a:picLocks noChangeAspect="1"/>
          </p:cNvPicPr>
          <p:nvPr/>
        </p:nvPicPr>
        <p:blipFill>
          <a:blip r:embed="rId5"/>
          <a:stretch>
            <a:fillRect/>
          </a:stretch>
        </p:blipFill>
        <p:spPr>
          <a:xfrm flipH="1">
            <a:off x="5330511" y="1823253"/>
            <a:ext cx="945600" cy="822960"/>
          </a:xfrm>
          <a:prstGeom prst="rect">
            <a:avLst/>
          </a:prstGeom>
        </p:spPr>
      </p:pic>
      <p:sp>
        <p:nvSpPr>
          <p:cNvPr id="29" name="Rectangle 28"/>
          <p:cNvSpPr>
            <a:spLocks noChangeAspect="1"/>
          </p:cNvSpPr>
          <p:nvPr/>
        </p:nvSpPr>
        <p:spPr>
          <a:xfrm>
            <a:off x="3872845" y="5070503"/>
            <a:ext cx="1097280" cy="570834"/>
          </a:xfrm>
          <a:prstGeom prst="rect">
            <a:avLst/>
          </a:prstGeom>
          <a:blipFill rotWithShape="1">
            <a:blip r:embed="rId6"/>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4" name="Rectangle 33"/>
          <p:cNvSpPr/>
          <p:nvPr/>
        </p:nvSpPr>
        <p:spPr bwMode="auto">
          <a:xfrm>
            <a:off x="4728594" y="3949086"/>
            <a:ext cx="1405275" cy="27432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NTP Time Server</a:t>
            </a:r>
          </a:p>
        </p:txBody>
      </p:sp>
      <p:sp>
        <p:nvSpPr>
          <p:cNvPr id="35" name="Rectangle 34"/>
          <p:cNvSpPr/>
          <p:nvPr/>
        </p:nvSpPr>
        <p:spPr bwMode="auto">
          <a:xfrm>
            <a:off x="6691721" y="3948959"/>
            <a:ext cx="1405275" cy="46553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GPS</a:t>
            </a:r>
          </a:p>
          <a:p>
            <a:pPr algn="ctr"/>
            <a:r>
              <a:rPr lang="en-US" sz="1200" b="1" dirty="0">
                <a:solidFill>
                  <a:schemeClr val="bg1"/>
                </a:solidFill>
              </a:rPr>
              <a:t>Antenna</a:t>
            </a:r>
          </a:p>
        </p:txBody>
      </p:sp>
      <p:sp>
        <p:nvSpPr>
          <p:cNvPr id="36" name="Rectangle 35"/>
          <p:cNvSpPr/>
          <p:nvPr/>
        </p:nvSpPr>
        <p:spPr bwMode="auto">
          <a:xfrm>
            <a:off x="3470279" y="5669280"/>
            <a:ext cx="1809960" cy="27432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Server/Workstations</a:t>
            </a:r>
          </a:p>
        </p:txBody>
      </p:sp>
      <p:sp>
        <p:nvSpPr>
          <p:cNvPr id="37" name="Rectangle 36"/>
          <p:cNvSpPr/>
          <p:nvPr/>
        </p:nvSpPr>
        <p:spPr bwMode="auto">
          <a:xfrm>
            <a:off x="5143768" y="5577840"/>
            <a:ext cx="1809960" cy="27432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Switch/Router</a:t>
            </a:r>
          </a:p>
        </p:txBody>
      </p:sp>
      <p:sp>
        <p:nvSpPr>
          <p:cNvPr id="38" name="Rectangle 37"/>
          <p:cNvSpPr/>
          <p:nvPr/>
        </p:nvSpPr>
        <p:spPr bwMode="auto">
          <a:xfrm>
            <a:off x="7128475" y="5600459"/>
            <a:ext cx="935008" cy="465533"/>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Ethernet</a:t>
            </a:r>
          </a:p>
          <a:p>
            <a:pPr algn="ctr"/>
            <a:r>
              <a:rPr lang="en-US" sz="1200" b="1" dirty="0">
                <a:solidFill>
                  <a:schemeClr val="bg1"/>
                </a:solidFill>
              </a:rPr>
              <a:t>Clock</a:t>
            </a:r>
          </a:p>
        </p:txBody>
      </p:sp>
      <p:sp>
        <p:nvSpPr>
          <p:cNvPr id="40" name="Rectangle 39"/>
          <p:cNvSpPr/>
          <p:nvPr/>
        </p:nvSpPr>
        <p:spPr bwMode="auto">
          <a:xfrm>
            <a:off x="619980" y="1710488"/>
            <a:ext cx="7510559" cy="1372797"/>
          </a:xfrm>
          <a:prstGeom prst="rect">
            <a:avLst/>
          </a:prstGeom>
          <a:no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274320" lvl="1"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b="1" kern="0" dirty="0">
                <a:solidFill>
                  <a:prstClr val="white"/>
                </a:solidFill>
                <a:latin typeface="Calibri" panose="020F0502020204030204" pitchFamily="34" charset="0"/>
                <a:cs typeface="Calibri" panose="020F0502020204030204" pitchFamily="34" charset="0"/>
              </a:rPr>
              <a:t>Stratum 0</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Atomic clock</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GPS clock</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Very accurate</a:t>
            </a:r>
          </a:p>
        </p:txBody>
      </p:sp>
      <p:sp>
        <p:nvSpPr>
          <p:cNvPr id="8" name="Oval 7"/>
          <p:cNvSpPr>
            <a:spLocks/>
          </p:cNvSpPr>
          <p:nvPr/>
        </p:nvSpPr>
        <p:spPr>
          <a:xfrm>
            <a:off x="7406640" y="1280160"/>
            <a:ext cx="1371600" cy="1371600"/>
          </a:xfrm>
          <a:prstGeom prst="ellipse">
            <a:avLst/>
          </a:prstGeom>
          <a:blipFill rotWithShape="1">
            <a:blip r:embed="rId7"/>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41" name="Rectangle 40"/>
          <p:cNvSpPr/>
          <p:nvPr/>
        </p:nvSpPr>
        <p:spPr bwMode="auto">
          <a:xfrm>
            <a:off x="619980" y="3267645"/>
            <a:ext cx="7510559" cy="1372797"/>
          </a:xfrm>
          <a:prstGeom prst="rect">
            <a:avLst/>
          </a:prstGeom>
          <a:no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274320" lvl="1"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b="1" kern="0" dirty="0">
                <a:solidFill>
                  <a:prstClr val="white"/>
                </a:solidFill>
                <a:latin typeface="Calibri" panose="020F0502020204030204" pitchFamily="34" charset="0"/>
                <a:cs typeface="Calibri" panose="020F0502020204030204" pitchFamily="34" charset="0"/>
              </a:rPr>
              <a:t>Stratum 1</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Synchronized to stratum 0 servers</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Primary time servers</a:t>
            </a:r>
          </a:p>
        </p:txBody>
      </p:sp>
      <p:sp>
        <p:nvSpPr>
          <p:cNvPr id="42" name="Rectangle 41"/>
          <p:cNvSpPr/>
          <p:nvPr/>
        </p:nvSpPr>
        <p:spPr bwMode="auto">
          <a:xfrm>
            <a:off x="619980" y="4824802"/>
            <a:ext cx="7510559" cy="1372797"/>
          </a:xfrm>
          <a:prstGeom prst="rect">
            <a:avLst/>
          </a:prstGeom>
          <a:no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274320" lvl="1"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b="1" kern="0" dirty="0">
                <a:solidFill>
                  <a:prstClr val="white"/>
                </a:solidFill>
                <a:latin typeface="Calibri" panose="020F0502020204030204" pitchFamily="34" charset="0"/>
                <a:cs typeface="Calibri" panose="020F0502020204030204" pitchFamily="34" charset="0"/>
              </a:rPr>
              <a:t>Stratum 2</a:t>
            </a:r>
          </a:p>
          <a:p>
            <a:pPr marL="548640" lvl="2" indent="-274320" defTabSz="914400" fontAlgn="base">
              <a:spcBef>
                <a:spcPts val="6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Sync’d to stratum 1 servers</a:t>
            </a:r>
          </a:p>
        </p:txBody>
      </p:sp>
      <p:cxnSp>
        <p:nvCxnSpPr>
          <p:cNvPr id="43" name="Straight Connector 48"/>
          <p:cNvCxnSpPr>
            <a:stCxn id="15" idx="1"/>
            <a:endCxn id="14" idx="3"/>
          </p:cNvCxnSpPr>
          <p:nvPr/>
        </p:nvCxnSpPr>
        <p:spPr>
          <a:xfrm flipH="1" flipV="1">
            <a:off x="6734548" y="3726813"/>
            <a:ext cx="442607" cy="4530"/>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33" idx="0"/>
            <a:endCxn id="14" idx="2"/>
          </p:cNvCxnSpPr>
          <p:nvPr/>
        </p:nvCxnSpPr>
        <p:spPr>
          <a:xfrm flipV="1">
            <a:off x="6031911" y="3891472"/>
            <a:ext cx="16837" cy="1303034"/>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5" name="Straight Connector 48"/>
          <p:cNvCxnSpPr>
            <a:stCxn id="29" idx="3"/>
            <a:endCxn id="33" idx="1"/>
          </p:cNvCxnSpPr>
          <p:nvPr/>
        </p:nvCxnSpPr>
        <p:spPr>
          <a:xfrm>
            <a:off x="4970125" y="5355920"/>
            <a:ext cx="375986" cy="0"/>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8" name="Straight Connector 48"/>
          <p:cNvCxnSpPr>
            <a:stCxn id="19" idx="1"/>
            <a:endCxn id="33" idx="3"/>
          </p:cNvCxnSpPr>
          <p:nvPr/>
        </p:nvCxnSpPr>
        <p:spPr>
          <a:xfrm flipH="1">
            <a:off x="6717711" y="5355919"/>
            <a:ext cx="375986" cy="1"/>
          </a:xfrm>
          <a:prstGeom prst="straightConnector1">
            <a:avLst/>
          </a:prstGeom>
          <a:ln w="38100">
            <a:solidFill>
              <a:schemeClr val="bg1"/>
            </a:solidFill>
            <a:headEnd type="none" w="med" len="med"/>
            <a:tailEnd type="none" w="med" len="med"/>
          </a:ln>
          <a:effectLst>
            <a:outerShdw blurRad="50800" dist="508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rotWithShape="1">
          <a:blip r:embed="rId8">
            <a:extLst>
              <a:ext uri="{BEBA8EAE-BF5A-486C-A8C5-ECC9F3942E4B}">
                <a14:imgProps xmlns:a14="http://schemas.microsoft.com/office/drawing/2010/main">
                  <a14:imgLayer r:embed="rId9">
                    <a14:imgEffect>
                      <a14:backgroundRemoval t="21429" b="66071" l="0" r="100000">
                        <a14:foregroundMark x1="5400" y1="43571" x2="9200" y2="43214"/>
                      </a14:backgroundRemoval>
                    </a14:imgEffect>
                  </a14:imgLayer>
                </a14:imgProps>
              </a:ext>
            </a:extLst>
          </a:blip>
          <a:srcRect l="2760" t="28763" r="2890" b="42576"/>
          <a:stretch/>
        </p:blipFill>
        <p:spPr>
          <a:xfrm>
            <a:off x="5346111" y="5194506"/>
            <a:ext cx="1371600" cy="322827"/>
          </a:xfrm>
          <a:prstGeom prst="rect">
            <a:avLst/>
          </a:prstGeom>
        </p:spPr>
      </p:pic>
      <p:cxnSp>
        <p:nvCxnSpPr>
          <p:cNvPr id="62" name="Straight Connector 48"/>
          <p:cNvCxnSpPr>
            <a:stCxn id="15" idx="0"/>
            <a:endCxn id="17" idx="1"/>
          </p:cNvCxnSpPr>
          <p:nvPr/>
        </p:nvCxnSpPr>
        <p:spPr>
          <a:xfrm rot="16200000" flipV="1">
            <a:off x="6201230" y="2309614"/>
            <a:ext cx="1268010" cy="1118248"/>
          </a:xfrm>
          <a:prstGeom prst="curvedConnector2">
            <a:avLst/>
          </a:prstGeom>
          <a:ln w="38100">
            <a:solidFill>
              <a:schemeClr val="bg1"/>
            </a:solidFill>
            <a:prstDash val="dash"/>
            <a:headEnd type="triangle" w="med" len="med"/>
            <a:tailEnd type="none" w="med" len="med"/>
          </a:ln>
          <a:effectLst>
            <a:outerShdw blurRad="50800" dist="50800" dir="5400000"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5280239" y="2642227"/>
            <a:ext cx="1405275" cy="27432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schemeClr val="bg1"/>
                </a:solidFill>
              </a:rPr>
              <a:t>GPS Satellite</a:t>
            </a:r>
          </a:p>
        </p:txBody>
      </p:sp>
      <p:pic>
        <p:nvPicPr>
          <p:cNvPr id="15" name="Picture 14"/>
          <p:cNvPicPr>
            <a:picLocks noChangeAspect="1"/>
          </p:cNvPicPr>
          <p:nvPr/>
        </p:nvPicPr>
        <p:blipFill rotWithShape="1">
          <a:blip r:embed="rId10"/>
          <a:srcRect l="25996" t="16629" r="28059" b="7271"/>
          <a:stretch/>
        </p:blipFill>
        <p:spPr>
          <a:xfrm>
            <a:off x="7177155" y="3502743"/>
            <a:ext cx="434408" cy="457200"/>
          </a:xfrm>
          <a:prstGeom prst="rect">
            <a:avLst/>
          </a:prstGeom>
        </p:spPr>
      </p:pic>
    </p:spTree>
    <p:extLst>
      <p:ext uri="{BB962C8B-B14F-4D97-AF65-F5344CB8AC3E}">
        <p14:creationId xmlns:p14="http://schemas.microsoft.com/office/powerpoint/2010/main" val="3566535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6B3B39F-22AB-9096-D3DF-97668F942B9B}"/>
              </a:ext>
            </a:extLst>
          </p:cNvPr>
          <p:cNvSpPr>
            <a:spLocks noGrp="1"/>
          </p:cNvSpPr>
          <p:nvPr>
            <p:ph sz="half" idx="1"/>
          </p:nvPr>
        </p:nvSpPr>
        <p:spPr/>
        <p:txBody>
          <a:bodyPr/>
          <a:lstStyle/>
          <a:p>
            <a:pPr marL="342900" indent="-342900">
              <a:buFont typeface="+mj-lt"/>
              <a:buAutoNum type="arabicPeriod"/>
            </a:pPr>
            <a:r>
              <a:rPr lang="en-US" sz="1600" b="0" i="0" dirty="0">
                <a:solidFill>
                  <a:schemeClr val="bg1"/>
                </a:solidFill>
              </a:rPr>
              <a:t>During a security audit of a company’s network, unsecure protocols were found to be in use. A network administrator wants to ensure browser-based access to company switches is using the most secure protocol. Which of the following protocols should be implemented?</a:t>
            </a:r>
          </a:p>
          <a:p>
            <a:pPr marL="617220" lvl="1" indent="-342900">
              <a:buFont typeface="+mj-lt"/>
              <a:buAutoNum type="alphaLcPeriod"/>
            </a:pPr>
            <a:r>
              <a:rPr lang="en-US" sz="1400" b="0" dirty="0"/>
              <a:t>SSH2</a:t>
            </a:r>
          </a:p>
          <a:p>
            <a:pPr marL="617220" lvl="1" indent="-342900">
              <a:buFont typeface="+mj-lt"/>
              <a:buAutoNum type="alphaLcPeriod"/>
            </a:pPr>
            <a:r>
              <a:rPr lang="en-US" sz="1400" b="0" i="0" dirty="0">
                <a:solidFill>
                  <a:schemeClr val="bg1"/>
                </a:solidFill>
              </a:rPr>
              <a:t>TLS1.2</a:t>
            </a:r>
          </a:p>
          <a:p>
            <a:pPr marL="617220" lvl="1" indent="-342900">
              <a:buFont typeface="+mj-lt"/>
              <a:buAutoNum type="alphaLcPeriod"/>
            </a:pPr>
            <a:r>
              <a:rPr lang="en-US" sz="1400" b="0" dirty="0"/>
              <a:t>SSL1.3</a:t>
            </a:r>
          </a:p>
          <a:p>
            <a:pPr marL="617220" lvl="1" indent="-342900">
              <a:buFont typeface="+mj-lt"/>
              <a:buAutoNum type="alphaLcPeriod"/>
            </a:pPr>
            <a:r>
              <a:rPr lang="en-US" sz="1400" b="0" i="0" dirty="0">
                <a:solidFill>
                  <a:schemeClr val="bg1"/>
                </a:solidFill>
              </a:rPr>
              <a:t>SNMPv3</a:t>
            </a:r>
          </a:p>
          <a:p>
            <a:pPr marL="342900" indent="-342900">
              <a:buFont typeface="+mj-lt"/>
              <a:buAutoNum type="arabicPeriod"/>
            </a:pPr>
            <a:r>
              <a:rPr lang="en-US" sz="1600" b="0" i="0" dirty="0">
                <a:solidFill>
                  <a:schemeClr val="bg1"/>
                </a:solidFill>
              </a:rPr>
              <a:t>Confidential emails from an organization were posted to a website without the organization’s knowledge. Upon investigation, it was determined that the emails were obtained from an internal actor who sniffed the emails in plain text. Which of the following protocols, if properly implemented, would have MOST likely prevented the emails from being sniffed? (Select two.)</a:t>
            </a:r>
          </a:p>
          <a:p>
            <a:pPr marL="617220" lvl="1" indent="-342900">
              <a:buFont typeface="+mj-lt"/>
              <a:buAutoNum type="alphaLcPeriod"/>
            </a:pPr>
            <a:r>
              <a:rPr lang="en-US" sz="1400" b="0" dirty="0"/>
              <a:t>SMTPS</a:t>
            </a:r>
          </a:p>
          <a:p>
            <a:pPr marL="617220" lvl="1" indent="-342900">
              <a:buFont typeface="+mj-lt"/>
              <a:buAutoNum type="alphaLcPeriod"/>
            </a:pPr>
            <a:r>
              <a:rPr lang="en-US" sz="1400" b="0" i="0" dirty="0">
                <a:solidFill>
                  <a:schemeClr val="bg1"/>
                </a:solidFill>
              </a:rPr>
              <a:t>S/MIME</a:t>
            </a:r>
          </a:p>
          <a:p>
            <a:pPr marL="617220" lvl="1" indent="-342900">
              <a:buFont typeface="+mj-lt"/>
              <a:buAutoNum type="alphaLcPeriod"/>
            </a:pPr>
            <a:r>
              <a:rPr lang="en-US" sz="1400" b="0" dirty="0"/>
              <a:t>POP3</a:t>
            </a:r>
          </a:p>
          <a:p>
            <a:pPr marL="617220" lvl="1" indent="-342900">
              <a:buFont typeface="+mj-lt"/>
              <a:buAutoNum type="alphaLcPeriod"/>
            </a:pPr>
            <a:r>
              <a:rPr lang="en-US" sz="1400" b="0" i="0" dirty="0">
                <a:solidFill>
                  <a:schemeClr val="bg1"/>
                </a:solidFill>
              </a:rPr>
              <a:t>IMAP4</a:t>
            </a:r>
          </a:p>
          <a:p>
            <a:pPr marL="617220" lvl="1" indent="-342900">
              <a:buFont typeface="+mj-lt"/>
              <a:buAutoNum type="alphaLcPeriod"/>
            </a:pPr>
            <a:r>
              <a:rPr lang="en-US" sz="1400" b="0" dirty="0"/>
              <a:t>SMTP</a:t>
            </a:r>
            <a:endParaRPr lang="en-US" sz="1400" b="0" i="0" dirty="0">
              <a:solidFill>
                <a:schemeClr val="bg1"/>
              </a:solidFill>
            </a:endParaRPr>
          </a:p>
        </p:txBody>
      </p:sp>
      <p:sp>
        <p:nvSpPr>
          <p:cNvPr id="3" name="Title 2">
            <a:extLst>
              <a:ext uri="{FF2B5EF4-FFF2-40B4-BE49-F238E27FC236}">
                <a16:creationId xmlns:a16="http://schemas.microsoft.com/office/drawing/2014/main" id="{6086BE45-EB3B-0C4A-A09A-7B821F97725B}"/>
              </a:ext>
            </a:extLst>
          </p:cNvPr>
          <p:cNvSpPr>
            <a:spLocks noGrp="1"/>
          </p:cNvSpPr>
          <p:nvPr>
            <p:ph type="title"/>
          </p:nvPr>
        </p:nvSpPr>
        <p:spPr/>
        <p:txBody>
          <a:bodyPr/>
          <a:lstStyle/>
          <a:p>
            <a:pPr algn="r"/>
            <a:r>
              <a:rPr lang="en-US" sz="2000" dirty="0"/>
              <a:t>Answer  the questions</a:t>
            </a:r>
          </a:p>
        </p:txBody>
      </p:sp>
      <p:sp>
        <p:nvSpPr>
          <p:cNvPr id="4" name="Slide Number Placeholder 3">
            <a:extLst>
              <a:ext uri="{FF2B5EF4-FFF2-40B4-BE49-F238E27FC236}">
                <a16:creationId xmlns:a16="http://schemas.microsoft.com/office/drawing/2014/main" id="{C2FEF292-5361-BA47-AB57-FEADCCD76589}"/>
              </a:ext>
            </a:extLst>
          </p:cNvPr>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66</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898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checkerboard(across)">
                                      <p:cBhvr>
                                        <p:cTn id="13" dur="500"/>
                                        <p:tgtEl>
                                          <p:spTgt spid="8">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checkerboard(across)">
                                      <p:cBhvr>
                                        <p:cTn id="16" dur="500"/>
                                        <p:tgtEl>
                                          <p:spTgt spid="8">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checkerboard(across)">
                                      <p:cBhvr>
                                        <p:cTn id="24" dur="500"/>
                                        <p:tgtEl>
                                          <p:spTgt spid="8">
                                            <p:txEl>
                                              <p:pRg st="5" end="5"/>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checkerboard(across)">
                                      <p:cBhvr>
                                        <p:cTn id="27" dur="500"/>
                                        <p:tgtEl>
                                          <p:spTgt spid="8">
                                            <p:txEl>
                                              <p:pRg st="6" end="6"/>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checkerboard(across)">
                                      <p:cBhvr>
                                        <p:cTn id="30" dur="500"/>
                                        <p:tgtEl>
                                          <p:spTgt spid="8">
                                            <p:txEl>
                                              <p:pRg st="7" end="7"/>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checkerboard(across)">
                                      <p:cBhvr>
                                        <p:cTn id="33" dur="500"/>
                                        <p:tgtEl>
                                          <p:spTgt spid="8">
                                            <p:txEl>
                                              <p:pRg st="8" end="8"/>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animEffect transition="in" filter="checkerboard(across)">
                                      <p:cBhvr>
                                        <p:cTn id="36" dur="500"/>
                                        <p:tgtEl>
                                          <p:spTgt spid="8">
                                            <p:txEl>
                                              <p:pRg st="9" end="9"/>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checkerboard(across)">
                                      <p:cBhvr>
                                        <p:cTn id="3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uestion mark on green pastel background">
            <a:extLst>
              <a:ext uri="{FF2B5EF4-FFF2-40B4-BE49-F238E27FC236}">
                <a16:creationId xmlns:a16="http://schemas.microsoft.com/office/drawing/2014/main" id="{80D588C0-BCD2-4DBC-9022-BA816F3A40D4}"/>
              </a:ext>
            </a:extLst>
          </p:cNvPr>
          <p:cNvPicPr>
            <a:picLocks noChangeAspect="1"/>
          </p:cNvPicPr>
          <p:nvPr/>
        </p:nvPicPr>
        <p:blipFill rotWithShape="1">
          <a:blip r:embed="rId3"/>
          <a:srcRect t="6178" r="-2" b="24011"/>
          <a:stretch/>
        </p:blipFill>
        <p:spPr>
          <a:xfrm>
            <a:off x="341925" y="1307134"/>
            <a:ext cx="8460152" cy="4429527"/>
          </a:xfrm>
          <a:prstGeom prst="rect">
            <a:avLst/>
          </a:prstGeom>
          <a:noFill/>
        </p:spPr>
      </p:pic>
      <p:sp>
        <p:nvSpPr>
          <p:cNvPr id="8" name="Title 1">
            <a:extLst>
              <a:ext uri="{FF2B5EF4-FFF2-40B4-BE49-F238E27FC236}">
                <a16:creationId xmlns:a16="http://schemas.microsoft.com/office/drawing/2014/main" id="{62660C21-9662-4DDC-8741-B081489C9E95}"/>
              </a:ext>
            </a:extLst>
          </p:cNvPr>
          <p:cNvSpPr>
            <a:spLocks noGrp="1"/>
          </p:cNvSpPr>
          <p:nvPr>
            <p:ph type="title"/>
          </p:nvPr>
        </p:nvSpPr>
        <p:spPr/>
        <p:txBody>
          <a:bodyPr wrap="square" anchor="ctr">
            <a:normAutofit/>
          </a:bodyPr>
          <a:lstStyle/>
          <a:p>
            <a:r>
              <a:rPr lang="en-US" dirty="0">
                <a:latin typeface="Calibri" panose="020F0502020204030204" pitchFamily="34" charset="0"/>
                <a:cs typeface="Calibri" panose="020F0502020204030204" pitchFamily="34" charset="0"/>
              </a:rPr>
              <a:t>QUESTIONS</a:t>
            </a:r>
          </a:p>
        </p:txBody>
      </p:sp>
      <p:sp>
        <p:nvSpPr>
          <p:cNvPr id="12" name="Slide Number Placeholder 4">
            <a:extLst>
              <a:ext uri="{FF2B5EF4-FFF2-40B4-BE49-F238E27FC236}">
                <a16:creationId xmlns:a16="http://schemas.microsoft.com/office/drawing/2014/main" id="{88DBEAD6-051E-4B67-9C6C-B1662A62147B}"/>
              </a:ext>
            </a:extLst>
          </p:cNvPr>
          <p:cNvSpPr>
            <a:spLocks noGrp="1"/>
          </p:cNvSpPr>
          <p:nvPr>
            <p:ph type="sldNum" sz="quarter" idx="4"/>
          </p:nvPr>
        </p:nvSpPr>
        <p:spPr/>
        <p:txBody>
          <a:bodyPr wrap="square" anchor="t">
            <a:normAutofit/>
          </a:bodyPr>
          <a:lstStyle/>
          <a:p>
            <a:pPr>
              <a:spcAft>
                <a:spcPts val="600"/>
              </a:spcAft>
            </a:pPr>
            <a:fld id="{B7CF8A19-3A9E-4ABC-B336-2FDDE321C72D}" type="slidenum">
              <a:rPr lang="en-US"/>
              <a:pPr>
                <a:spcAft>
                  <a:spcPts val="600"/>
                </a:spcAft>
              </a:pPr>
              <a:t>67</a:t>
            </a:fld>
            <a:endParaRPr lang="en-US"/>
          </a:p>
        </p:txBody>
      </p:sp>
    </p:spTree>
    <p:extLst>
      <p:ext uri="{BB962C8B-B14F-4D97-AF65-F5344CB8AC3E}">
        <p14:creationId xmlns:p14="http://schemas.microsoft.com/office/powerpoint/2010/main" val="1325761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68</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Content Placeholder 1"/>
          <p:cNvSpPr>
            <a:spLocks noGrp="1"/>
          </p:cNvSpPr>
          <p:nvPr>
            <p:ph sz="half" idx="12"/>
          </p:nvPr>
        </p:nvSpPr>
        <p:spPr/>
        <p:txBody>
          <a:bodyPr/>
          <a:lstStyle/>
          <a:p>
            <a:r>
              <a:rPr lang="en-US" dirty="0"/>
              <a:t>3.1 Given a scenario, implement secure protocols</a:t>
            </a:r>
          </a:p>
          <a:p>
            <a:r>
              <a:rPr lang="en-US" dirty="0"/>
              <a:t>2.1 Explain the importance of security concepts in an enterprise environment</a:t>
            </a:r>
          </a:p>
        </p:txBody>
      </p:sp>
      <p:sp>
        <p:nvSpPr>
          <p:cNvPr id="12" name="Title 11"/>
          <p:cNvSpPr>
            <a:spLocks noGrp="1"/>
          </p:cNvSpPr>
          <p:nvPr>
            <p:ph type="title"/>
          </p:nvPr>
        </p:nvSpPr>
        <p:spPr/>
        <p:txBody>
          <a:bodyPr/>
          <a:lstStyle/>
          <a:p>
            <a:r>
              <a:rPr lang="en-US" dirty="0"/>
              <a:t>2. Ports, Protocols &amp; Services</a:t>
            </a:r>
          </a:p>
        </p:txBody>
      </p:sp>
    </p:spTree>
    <p:extLst>
      <p:ext uri="{BB962C8B-B14F-4D97-AF65-F5344CB8AC3E}">
        <p14:creationId xmlns:p14="http://schemas.microsoft.com/office/powerpoint/2010/main" val="1711379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p:cNvSpPr>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ctr" defTabSz="457200" rtl="0" eaLnBrk="0" latinLnBrk="0" hangingPunct="0">
              <a:defRPr sz="1000" b="0" kern="1200">
                <a:solidFill>
                  <a:schemeClr val="bg1"/>
                </a:solidFill>
                <a:effectLst/>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69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3667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Network Protocols</a:t>
            </a:r>
            <a:endParaRPr lang="en-US" dirty="0">
              <a:solidFill>
                <a:prstClr val="white"/>
              </a:solidFill>
            </a:endParaRPr>
          </a:p>
          <a:p>
            <a:pPr lvl="1">
              <a:spcBef>
                <a:spcPts val="900"/>
              </a:spcBef>
              <a:buClr>
                <a:srgbClr val="17406D">
                  <a:lumMod val="40000"/>
                  <a:lumOff val="60000"/>
                </a:srgbClr>
              </a:buClr>
            </a:pPr>
            <a:r>
              <a:rPr lang="en-US" dirty="0">
                <a:solidFill>
                  <a:prstClr val="white"/>
                </a:solidFill>
              </a:rPr>
              <a:t>Dynamic Host Configuration Protocol (DHCP) </a:t>
            </a:r>
          </a:p>
          <a:p>
            <a:pPr lvl="2">
              <a:spcBef>
                <a:spcPts val="900"/>
              </a:spcBef>
              <a:buClr>
                <a:srgbClr val="17406D">
                  <a:lumMod val="40000"/>
                  <a:lumOff val="60000"/>
                </a:srgbClr>
              </a:buClr>
            </a:pPr>
            <a:r>
              <a:rPr lang="en-US" b="0" dirty="0">
                <a:solidFill>
                  <a:prstClr val="white"/>
                </a:solidFill>
              </a:rPr>
              <a:t>udp/67 - udp/68</a:t>
            </a:r>
          </a:p>
          <a:p>
            <a:pPr lvl="3">
              <a:spcBef>
                <a:spcPts val="900"/>
              </a:spcBef>
              <a:buClr>
                <a:srgbClr val="17406D">
                  <a:lumMod val="40000"/>
                  <a:lumOff val="60000"/>
                </a:srgbClr>
              </a:buClr>
            </a:pPr>
            <a:r>
              <a:rPr lang="en-US" b="0" dirty="0">
                <a:solidFill>
                  <a:prstClr val="white"/>
                </a:solidFill>
              </a:rPr>
              <a:t>Automatic IP address allocation</a:t>
            </a:r>
          </a:p>
          <a:p>
            <a:pPr lvl="3">
              <a:spcBef>
                <a:spcPts val="900"/>
              </a:spcBef>
              <a:buClr>
                <a:srgbClr val="17406D">
                  <a:lumMod val="40000"/>
                  <a:lumOff val="60000"/>
                </a:srgbClr>
              </a:buClr>
            </a:pPr>
            <a:r>
              <a:rPr lang="en-US" b="0" dirty="0">
                <a:solidFill>
                  <a:prstClr val="white"/>
                </a:solidFill>
              </a:rPr>
              <a:t>This is a server with a database of IP addresses that can allocate to requesting hosts</a:t>
            </a:r>
          </a:p>
          <a:p>
            <a:pPr lvl="3">
              <a:spcBef>
                <a:spcPts val="900"/>
              </a:spcBef>
              <a:buClr>
                <a:srgbClr val="17406D">
                  <a:lumMod val="40000"/>
                  <a:lumOff val="60000"/>
                </a:srgbClr>
              </a:buClr>
            </a:pPr>
            <a:r>
              <a:rPr lang="en-US" b="0" dirty="0">
                <a:solidFill>
                  <a:prstClr val="white"/>
                </a:solidFill>
              </a:rPr>
              <a:t>Attacker could flood a network with IP address requests</a:t>
            </a:r>
          </a:p>
          <a:p>
            <a:pPr lvl="3">
              <a:spcBef>
                <a:spcPts val="900"/>
              </a:spcBef>
              <a:buClr>
                <a:srgbClr val="17406D">
                  <a:lumMod val="40000"/>
                  <a:lumOff val="60000"/>
                </a:srgbClr>
              </a:buClr>
            </a:pPr>
            <a:r>
              <a:rPr lang="en-US" b="0" dirty="0">
                <a:solidFill>
                  <a:prstClr val="white"/>
                </a:solidFill>
              </a:rPr>
              <a:t>DHCP server can eventually run out of addresses leading to resource exhaustion</a:t>
            </a:r>
          </a:p>
          <a:p>
            <a:pPr lvl="1">
              <a:spcBef>
                <a:spcPts val="900"/>
              </a:spcBef>
              <a:buClr>
                <a:srgbClr val="17406D">
                  <a:lumMod val="40000"/>
                  <a:lumOff val="60000"/>
                </a:srgbClr>
              </a:buClr>
            </a:pPr>
            <a:r>
              <a:rPr lang="en-US" dirty="0">
                <a:solidFill>
                  <a:prstClr val="white"/>
                </a:solidFill>
              </a:rPr>
              <a:t>DHCP Snooping </a:t>
            </a:r>
          </a:p>
          <a:p>
            <a:pPr lvl="2">
              <a:spcBef>
                <a:spcPts val="600"/>
              </a:spcBef>
              <a:buClr>
                <a:srgbClr val="17406D">
                  <a:lumMod val="40000"/>
                  <a:lumOff val="60000"/>
                </a:srgbClr>
              </a:buClr>
            </a:pPr>
            <a:r>
              <a:rPr lang="en-US" b="0" dirty="0">
                <a:solidFill>
                  <a:prstClr val="white"/>
                </a:solidFill>
              </a:rPr>
              <a:t>Security feature that acts like a firewall between untrusted hosts and trusted DHCP servers</a:t>
            </a:r>
          </a:p>
          <a:p>
            <a:pPr lvl="2">
              <a:spcBef>
                <a:spcPts val="600"/>
              </a:spcBef>
              <a:buClr>
                <a:srgbClr val="17406D">
                  <a:lumMod val="40000"/>
                  <a:lumOff val="60000"/>
                </a:srgbClr>
              </a:buClr>
            </a:pPr>
            <a:r>
              <a:rPr lang="en-US" b="0" dirty="0">
                <a:solidFill>
                  <a:prstClr val="white"/>
                </a:solidFill>
              </a:rPr>
              <a:t>The DHCP snooping feature performs the following activities:</a:t>
            </a:r>
          </a:p>
          <a:p>
            <a:pPr lvl="3">
              <a:spcBef>
                <a:spcPts val="600"/>
              </a:spcBef>
              <a:buClr>
                <a:srgbClr val="17406D">
                  <a:lumMod val="40000"/>
                  <a:lumOff val="60000"/>
                </a:srgbClr>
              </a:buClr>
            </a:pPr>
            <a:r>
              <a:rPr lang="en-US" b="0" dirty="0">
                <a:solidFill>
                  <a:prstClr val="white"/>
                </a:solidFill>
              </a:rPr>
              <a:t>Validates DHCP messages received from untrusted sources </a:t>
            </a:r>
          </a:p>
          <a:p>
            <a:pPr lvl="3">
              <a:spcBef>
                <a:spcPts val="600"/>
              </a:spcBef>
              <a:buClr>
                <a:srgbClr val="17406D">
                  <a:lumMod val="40000"/>
                  <a:lumOff val="60000"/>
                </a:srgbClr>
              </a:buClr>
            </a:pPr>
            <a:r>
              <a:rPr lang="en-US" b="0" dirty="0">
                <a:solidFill>
                  <a:prstClr val="white"/>
                </a:solidFill>
              </a:rPr>
              <a:t>Filters out invalid messages</a:t>
            </a:r>
          </a:p>
          <a:p>
            <a:endParaRPr lang="en-US"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7</a:t>
            </a:fld>
            <a:endParaRPr lang="en-US" altLang="en-US" dirty="0">
              <a:solidFill>
                <a:prstClr val="white"/>
              </a:solidFill>
            </a:endParaRPr>
          </a:p>
        </p:txBody>
      </p:sp>
      <p:sp>
        <p:nvSpPr>
          <p:cNvPr id="5" name="Oval 4"/>
          <p:cNvSpPr/>
          <p:nvPr/>
        </p:nvSpPr>
        <p:spPr>
          <a:xfrm>
            <a:off x="7406640" y="1280160"/>
            <a:ext cx="1371599" cy="1371602"/>
          </a:xfrm>
          <a:prstGeom prst="ellipse">
            <a:avLst/>
          </a:prstGeom>
          <a:blipFill rotWithShape="1">
            <a:blip r:embed="rId2"/>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393060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Network Protocols</a:t>
            </a:r>
          </a:p>
          <a:p>
            <a:pPr lvl="1"/>
            <a:r>
              <a:rPr lang="en-US" dirty="0"/>
              <a:t>Telnet </a:t>
            </a:r>
          </a:p>
          <a:p>
            <a:pPr lvl="2"/>
            <a:r>
              <a:rPr lang="en-US" dirty="0"/>
              <a:t>tcp/23</a:t>
            </a:r>
          </a:p>
          <a:p>
            <a:pPr lvl="3"/>
            <a:r>
              <a:rPr lang="en-US" b="0" dirty="0"/>
              <a:t>Telecommunication Network </a:t>
            </a:r>
          </a:p>
          <a:p>
            <a:pPr lvl="3"/>
            <a:r>
              <a:rPr lang="en-US" b="0" dirty="0"/>
              <a:t> Login to devices remotely</a:t>
            </a:r>
          </a:p>
          <a:p>
            <a:pPr lvl="3"/>
            <a:r>
              <a:rPr lang="en-US" b="0" dirty="0"/>
              <a:t> Console access</a:t>
            </a:r>
          </a:p>
          <a:p>
            <a:pPr lvl="3"/>
            <a:r>
              <a:rPr lang="en-US" b="0" dirty="0"/>
              <a:t> In-the-clear communication unencrypted</a:t>
            </a:r>
          </a:p>
          <a:p>
            <a:pPr lvl="2"/>
            <a:endParaRPr lang="en-US" dirty="0"/>
          </a:p>
          <a:p>
            <a:pPr lvl="2"/>
            <a:endParaRPr lang="en-US" dirty="0"/>
          </a:p>
          <a:p>
            <a:pPr lvl="2"/>
            <a:endParaRPr lang="en-US" dirty="0"/>
          </a:p>
          <a:p>
            <a:pPr lvl="2"/>
            <a:endParaRPr lang="en-US" dirty="0"/>
          </a:p>
          <a:p>
            <a:pPr marL="274320" lvl="2" indent="0">
              <a:buNone/>
            </a:pPr>
            <a:r>
              <a:rPr lang="en-US" dirty="0"/>
              <a:t> </a:t>
            </a:r>
          </a:p>
        </p:txBody>
      </p:sp>
      <p:sp>
        <p:nvSpPr>
          <p:cNvPr id="7" name="Title 6"/>
          <p:cNvSpPr>
            <a:spLocks noGrp="1"/>
          </p:cNvSpPr>
          <p:nvPr>
            <p:ph type="title"/>
          </p:nvPr>
        </p:nvSpPr>
        <p:spPr/>
        <p:txBody>
          <a:bodyPr/>
          <a:lstStyle/>
          <a:p>
            <a:r>
              <a:rPr lang="en-US" dirty="0">
                <a:solidFill>
                  <a:srgbClr val="17406D">
                    <a:lumMod val="40000"/>
                    <a:lumOff val="60000"/>
                  </a:srgbClr>
                </a:solidFill>
              </a:rPr>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8</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8" name="Table 7"/>
          <p:cNvGraphicFramePr>
            <a:graphicFrameLocks noGrp="1"/>
          </p:cNvGraphicFramePr>
          <p:nvPr/>
        </p:nvGraphicFramePr>
        <p:xfrm>
          <a:off x="1019016" y="4281695"/>
          <a:ext cx="7334568" cy="822960"/>
        </p:xfrm>
        <a:graphic>
          <a:graphicData uri="http://schemas.openxmlformats.org/drawingml/2006/table">
            <a:tbl>
              <a:tblPr>
                <a:tableStyleId>{5C22544A-7EE6-4342-B048-85BDC9FD1C3A}</a:tableStyleId>
              </a:tblPr>
              <a:tblGrid>
                <a:gridCol w="7334568">
                  <a:extLst>
                    <a:ext uri="{9D8B030D-6E8A-4147-A177-3AD203B41FA5}">
                      <a16:colId xmlns:a16="http://schemas.microsoft.com/office/drawing/2014/main" val="1099337017"/>
                    </a:ext>
                  </a:extLst>
                </a:gridCol>
              </a:tblGrid>
              <a:tr h="370840">
                <a:tc>
                  <a:txBody>
                    <a:bodyPr/>
                    <a:lstStyle/>
                    <a:p>
                      <a:r>
                        <a:rPr lang="en-US" sz="1600" b="1" spc="100" baseline="0" dirty="0">
                          <a:solidFill>
                            <a:schemeClr val="bg1"/>
                          </a:solidFill>
                          <a:latin typeface="Courier New" panose="02070309020205020404" pitchFamily="49" charset="0"/>
                          <a:cs typeface="Courier New" panose="02070309020205020404" pitchFamily="49" charset="0"/>
                        </a:rPr>
                        <a:t>Max 15 00:15:23.431 CRT: #SEC_LOGIN-5-LOGIN_SUCCESS:</a:t>
                      </a:r>
                    </a:p>
                    <a:p>
                      <a:r>
                        <a:rPr lang="en-US" sz="1600" b="1" spc="100" baseline="0" dirty="0">
                          <a:solidFill>
                            <a:schemeClr val="bg1"/>
                          </a:solidFill>
                          <a:latin typeface="Courier New" panose="02070309020205020404" pitchFamily="49" charset="0"/>
                          <a:cs typeface="Courier New" panose="02070309020205020404" pitchFamily="49" charset="0"/>
                        </a:rPr>
                        <a:t>Login Success [user: msmith] [Source: 10.0.12.45]</a:t>
                      </a:r>
                    </a:p>
                    <a:p>
                      <a:r>
                        <a:rPr lang="en-US" sz="1600" b="1" spc="100" baseline="0" dirty="0">
                          <a:solidFill>
                            <a:srgbClr val="FFC000"/>
                          </a:solidFill>
                          <a:latin typeface="Courier New" panose="02070309020205020404" pitchFamily="49" charset="0"/>
                          <a:cs typeface="Courier New" panose="02070309020205020404" pitchFamily="49" charset="0"/>
                        </a:rPr>
                        <a:t>[localport: 23] </a:t>
                      </a:r>
                      <a:r>
                        <a:rPr lang="en-US" sz="1600" b="1" spc="100" baseline="0" dirty="0">
                          <a:solidFill>
                            <a:schemeClr val="bg1"/>
                          </a:solidFill>
                          <a:latin typeface="Courier New" panose="02070309020205020404" pitchFamily="49" charset="0"/>
                          <a:cs typeface="Courier New" panose="02070309020205020404" pitchFamily="49" charset="0"/>
                        </a:rPr>
                        <a:t>at 00:15:23:431 CET Sun Mar 15 2015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439442"/>
                  </a:ext>
                </a:extLst>
              </a:tr>
            </a:tbl>
          </a:graphicData>
        </a:graphic>
      </p:graphicFrame>
      <p:sp>
        <p:nvSpPr>
          <p:cNvPr id="9" name="Rectangle 8"/>
          <p:cNvSpPr/>
          <p:nvPr/>
        </p:nvSpPr>
        <p:spPr>
          <a:xfrm>
            <a:off x="784252" y="5491117"/>
            <a:ext cx="2531056" cy="523220"/>
          </a:xfrm>
          <a:prstGeom prst="rect">
            <a:avLst/>
          </a:prstGeom>
          <a:ln>
            <a:solidFill>
              <a:schemeClr val="bg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Disable telnet and enable SSH to protect data security</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Straight Arrow Connector 6"/>
          <p:cNvCxnSpPr>
            <a:stCxn id="9" idx="0"/>
            <a:endCxn id="12" idx="2"/>
          </p:cNvCxnSpPr>
          <p:nvPr/>
        </p:nvCxnSpPr>
        <p:spPr>
          <a:xfrm flipV="1">
            <a:off x="2049780" y="5104655"/>
            <a:ext cx="1" cy="386462"/>
          </a:xfrm>
          <a:prstGeom prst="straightConnector1">
            <a:avLst/>
          </a:prstGeom>
          <a:ln w="38100">
            <a:solidFill>
              <a:schemeClr val="accent1">
                <a:lumMod val="40000"/>
                <a:lumOff val="60000"/>
              </a:schemeClr>
            </a:solidFill>
            <a:prstDash val="solid"/>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1003777" y="4799855"/>
            <a:ext cx="2092007" cy="30480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8"/>
          <p:cNvSpPr>
            <a:spLocks noChangeAspect="1"/>
          </p:cNvSpPr>
          <p:nvPr/>
        </p:nvSpPr>
        <p:spPr>
          <a:xfrm>
            <a:off x="7406640" y="1280160"/>
            <a:ext cx="1371599" cy="1371600"/>
          </a:xfrm>
          <a:prstGeom prst="ellipse">
            <a:avLst/>
          </a:prstGeom>
          <a:blipFill rotWithShape="1">
            <a:blip r:embed="rId2"/>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47944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381000" y="1066800"/>
            <a:ext cx="7950200" cy="5334000"/>
          </a:xfrm>
        </p:spPr>
        <p:txBody>
          <a:bodyPr/>
          <a:lstStyle/>
          <a:p>
            <a:r>
              <a:rPr lang="en-US" dirty="0"/>
              <a:t>Network Protocols</a:t>
            </a:r>
          </a:p>
          <a:p>
            <a:pPr lvl="1"/>
            <a:r>
              <a:rPr lang="en-US" dirty="0"/>
              <a:t>NETBIOS </a:t>
            </a:r>
          </a:p>
          <a:p>
            <a:pPr lvl="2"/>
            <a:r>
              <a:rPr lang="en-US" dirty="0"/>
              <a:t>udp/137</a:t>
            </a:r>
          </a:p>
          <a:p>
            <a:pPr lvl="2"/>
            <a:r>
              <a:rPr lang="en-US" b="0" dirty="0"/>
              <a:t>Microsoft legacy naming convention that has a flat namespace of a maximum of 15 characters with a service identifier </a:t>
            </a:r>
          </a:p>
          <a:p>
            <a:pPr lvl="3"/>
            <a:r>
              <a:rPr lang="en-US" sz="1600" b="0" dirty="0"/>
              <a:t>NETBIOS to IP address resolution</a:t>
            </a:r>
          </a:p>
          <a:p>
            <a:pPr lvl="3"/>
            <a:r>
              <a:rPr lang="en-US" sz="1600" b="0" dirty="0"/>
              <a:t>The </a:t>
            </a:r>
            <a:r>
              <a:rPr lang="en-US" sz="1600" b="0" spc="100" dirty="0">
                <a:solidFill>
                  <a:srgbClr val="FFC000"/>
                </a:solidFill>
                <a:latin typeface="Courier New" panose="02070309020205020404" pitchFamily="49" charset="0"/>
                <a:cs typeface="Courier New" panose="02070309020205020404" pitchFamily="49" charset="0"/>
              </a:rPr>
              <a:t>nbtstat</a:t>
            </a:r>
            <a:r>
              <a:rPr lang="en-US" sz="1600" b="0" dirty="0"/>
              <a:t> command (NETBIOS STATISTICS) allows you to view statistics for NETBIOS</a:t>
            </a:r>
          </a:p>
          <a:p>
            <a:pPr lvl="2"/>
            <a:endParaRPr lang="en-US" dirty="0"/>
          </a:p>
          <a:p>
            <a:pPr marL="274320" lvl="2" indent="0">
              <a:buNone/>
            </a:pPr>
            <a:endParaRPr lang="en-US" dirty="0"/>
          </a:p>
          <a:p>
            <a:pPr lvl="3"/>
            <a:r>
              <a:rPr lang="en-US" sz="1600" b="0" dirty="0">
                <a:latin typeface="Courier New" panose="02070309020205020404" pitchFamily="49" charset="0"/>
                <a:cs typeface="Courier New" panose="02070309020205020404" pitchFamily="49" charset="0"/>
              </a:rPr>
              <a:t>PC1 &lt;00&gt;: </a:t>
            </a:r>
            <a:r>
              <a:rPr lang="en-US" sz="1600" b="0" dirty="0"/>
              <a:t>The &lt;00&gt; represents the workstation service</a:t>
            </a:r>
          </a:p>
          <a:p>
            <a:pPr lvl="3"/>
            <a:r>
              <a:rPr lang="en-US" sz="1600" b="0" dirty="0">
                <a:latin typeface="Courier New" panose="02070309020205020404" pitchFamily="49" charset="0"/>
                <a:cs typeface="Courier New" panose="02070309020205020404" pitchFamily="49" charset="0"/>
              </a:rPr>
              <a:t>PC2 &lt;03&gt;: </a:t>
            </a:r>
            <a:r>
              <a:rPr lang="en-US" sz="1600" b="0" dirty="0"/>
              <a:t>The &lt;03&gt; represents the messenger service</a:t>
            </a:r>
          </a:p>
          <a:p>
            <a:pPr lvl="3"/>
            <a:r>
              <a:rPr lang="en-US" sz="1600" b="0" dirty="0">
                <a:latin typeface="Courier New" panose="02070309020205020404" pitchFamily="49" charset="0"/>
                <a:cs typeface="Courier New" panose="02070309020205020404" pitchFamily="49" charset="0"/>
              </a:rPr>
              <a:t>PC3 &lt;20&gt;: </a:t>
            </a:r>
            <a:r>
              <a:rPr lang="en-US" sz="1600" b="0" dirty="0"/>
              <a:t>The &lt;20&gt; represents the server service</a:t>
            </a:r>
          </a:p>
          <a:p>
            <a:pPr lvl="2"/>
            <a:endParaRPr lang="en-US" dirty="0"/>
          </a:p>
          <a:p>
            <a:endParaRPr lang="en-US" dirty="0"/>
          </a:p>
        </p:txBody>
      </p:sp>
      <p:sp>
        <p:nvSpPr>
          <p:cNvPr id="8" name="Title 7"/>
          <p:cNvSpPr>
            <a:spLocks noGrp="1"/>
          </p:cNvSpPr>
          <p:nvPr>
            <p:ph type="title"/>
          </p:nvPr>
        </p:nvSpPr>
        <p:spPr/>
        <p:txBody>
          <a:bodyPr/>
          <a:lstStyle/>
          <a:p>
            <a:r>
              <a:rPr lang="en-US"/>
              <a:t>3.1 Given a scenario, implement secure protocols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1530212"/>
              </p:ext>
            </p:extLst>
          </p:nvPr>
        </p:nvGraphicFramePr>
        <p:xfrm>
          <a:off x="2568733" y="3990301"/>
          <a:ext cx="4311334" cy="883920"/>
        </p:xfrm>
        <a:graphic>
          <a:graphicData uri="http://schemas.openxmlformats.org/drawingml/2006/table">
            <a:tbl>
              <a:tblPr>
                <a:tableStyleId>{5C22544A-7EE6-4342-B048-85BDC9FD1C3A}</a:tableStyleId>
              </a:tblPr>
              <a:tblGrid>
                <a:gridCol w="794068">
                  <a:extLst>
                    <a:ext uri="{9D8B030D-6E8A-4147-A177-3AD203B41FA5}">
                      <a16:colId xmlns:a16="http://schemas.microsoft.com/office/drawing/2014/main" val="2820136352"/>
                    </a:ext>
                  </a:extLst>
                </a:gridCol>
                <a:gridCol w="794068">
                  <a:extLst>
                    <a:ext uri="{9D8B030D-6E8A-4147-A177-3AD203B41FA5}">
                      <a16:colId xmlns:a16="http://schemas.microsoft.com/office/drawing/2014/main" val="1565258473"/>
                    </a:ext>
                  </a:extLst>
                </a:gridCol>
                <a:gridCol w="1038543">
                  <a:extLst>
                    <a:ext uri="{9D8B030D-6E8A-4147-A177-3AD203B41FA5}">
                      <a16:colId xmlns:a16="http://schemas.microsoft.com/office/drawing/2014/main" val="897087447"/>
                    </a:ext>
                  </a:extLst>
                </a:gridCol>
                <a:gridCol w="1684655">
                  <a:extLst>
                    <a:ext uri="{9D8B030D-6E8A-4147-A177-3AD203B41FA5}">
                      <a16:colId xmlns:a16="http://schemas.microsoft.com/office/drawing/2014/main" val="3420701311"/>
                    </a:ext>
                  </a:extLst>
                </a:gridCol>
              </a:tblGrid>
              <a:tr h="370840">
                <a:tc>
                  <a:txBody>
                    <a:bodyPr/>
                    <a:lstStyle/>
                    <a:p>
                      <a:r>
                        <a:rPr kumimoji="0" lang="en-US" sz="16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PC1</a:t>
                      </a:r>
                    </a:p>
                    <a:p>
                      <a:r>
                        <a:rPr lang="en-US" sz="1600" b="1" i="0" dirty="0">
                          <a:solidFill>
                            <a:prstClr val="white"/>
                          </a:solidFill>
                          <a:latin typeface="Courier New" panose="02070309020205020404" pitchFamily="49" charset="0"/>
                          <a:cs typeface="Courier New" panose="02070309020205020404" pitchFamily="49" charset="0"/>
                        </a:rPr>
                        <a:t>PC2 </a:t>
                      </a:r>
                    </a:p>
                    <a:p>
                      <a:r>
                        <a:rPr lang="en-US" sz="1600" b="1" i="0" dirty="0">
                          <a:solidFill>
                            <a:prstClr val="white"/>
                          </a:solidFill>
                          <a:latin typeface="Courier New" panose="02070309020205020404" pitchFamily="49" charset="0"/>
                          <a:cs typeface="Courier New" panose="02070309020205020404" pitchFamily="49" charset="0"/>
                        </a:rPr>
                        <a:t>PC3</a:t>
                      </a:r>
                      <a:endParaRPr lang="en-US" sz="1600" i="0" dirty="0">
                        <a:latin typeface="Courier New" panose="02070309020205020404" pitchFamily="49" charset="0"/>
                        <a:cs typeface="Courier New" panose="02070309020205020404" pitchFamily="49"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6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&lt;00&gt;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&lt;03&gt;</a:t>
                      </a:r>
                      <a:endPar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&lt;20&gt;</a:t>
                      </a:r>
                      <a:endPar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prstClr val="white"/>
                          </a:solidFill>
                          <a:latin typeface="Courier New" panose="02070309020205020404" pitchFamily="49" charset="0"/>
                          <a:cs typeface="Courier New" panose="02070309020205020404" pitchFamily="49" charset="0"/>
                        </a:rPr>
                        <a:t>UNIQUE</a:t>
                      </a:r>
                    </a:p>
                    <a:p>
                      <a:r>
                        <a:rPr lang="en-US" sz="1600" b="1" dirty="0">
                          <a:solidFill>
                            <a:prstClr val="white"/>
                          </a:solidFill>
                          <a:latin typeface="Courier New" panose="02070309020205020404" pitchFamily="49" charset="0"/>
                          <a:cs typeface="Courier New" panose="02070309020205020404" pitchFamily="49" charset="0"/>
                        </a:rPr>
                        <a:t>GROUP</a:t>
                      </a:r>
                    </a:p>
                    <a:p>
                      <a:r>
                        <a:rPr lang="en-US" sz="1600" b="1" dirty="0">
                          <a:solidFill>
                            <a:prstClr val="white"/>
                          </a:solidFill>
                          <a:latin typeface="Courier New" panose="02070309020205020404" pitchFamily="49" charset="0"/>
                          <a:cs typeface="Courier New" panose="02070309020205020404" pitchFamily="49" charset="0"/>
                        </a:rPr>
                        <a:t>UNIQUE</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25000"/>
                        </a:lnSpc>
                        <a:spcBef>
                          <a:spcPts val="0"/>
                        </a:spcBef>
                        <a:spcAft>
                          <a:spcPts val="0"/>
                        </a:spcAft>
                        <a:buClr>
                          <a:srgbClr val="FF0000"/>
                        </a:buClr>
                        <a:buSzTx/>
                        <a:buFontTx/>
                        <a:buNone/>
                        <a:tabLst/>
                        <a:defRPr/>
                      </a:pPr>
                      <a:r>
                        <a:rPr kumimoji="0" lang="en-US" sz="16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Registered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ourier New" panose="02070309020205020404" pitchFamily="49" charset="0"/>
                          <a:cs typeface="Courier New" panose="02070309020205020404" pitchFamily="49" charset="0"/>
                        </a:rPr>
                        <a:t>Registered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ourier New" panose="02070309020205020404" pitchFamily="49" charset="0"/>
                          <a:cs typeface="Courier New" panose="02070309020205020404" pitchFamily="49" charset="0"/>
                        </a:rPr>
                        <a:t>Registered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2968359"/>
                  </a:ext>
                </a:extLst>
              </a:tr>
            </a:tbl>
          </a:graphicData>
        </a:graphic>
      </p:graphicFrame>
      <p:sp>
        <p:nvSpPr>
          <p:cNvPr id="7" name="Oval 6"/>
          <p:cNvSpPr/>
          <p:nvPr/>
        </p:nvSpPr>
        <p:spPr>
          <a:xfrm>
            <a:off x="7406640" y="1280160"/>
            <a:ext cx="1371599" cy="1371602"/>
          </a:xfrm>
          <a:prstGeom prst="ellipse">
            <a:avLst/>
          </a:prstGeom>
          <a:blipFill rotWithShape="1">
            <a:blip r:embed="rId2"/>
            <a:stretch>
              <a:fillRect/>
            </a:stretch>
          </a:blipFill>
          <a:ln w="254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Tree>
    <p:extLst>
      <p:ext uri="{BB962C8B-B14F-4D97-AF65-F5344CB8AC3E}">
        <p14:creationId xmlns:p14="http://schemas.microsoft.com/office/powerpoint/2010/main" val="2439486245"/>
      </p:ext>
    </p:extLst>
  </p:cSld>
  <p:clrMapOvr>
    <a:masterClrMapping/>
  </p:clrMapOvr>
</p:sld>
</file>

<file path=ppt/theme/theme1.xml><?xml version="1.0" encoding="utf-8"?>
<a:theme xmlns:a="http://schemas.openxmlformats.org/drawingml/2006/main" name="5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scene3d>
          <a:camera prst="orthographicFront">
            <a:rot lat="0" lon="0" rev="0"/>
          </a:camera>
          <a:lightRig rig="contrasting" dir="t">
            <a:rot lat="0" lon="0" rev="1500000"/>
          </a:lightRig>
        </a:scene3d>
        <a:sp3d prstMaterial="metal"/>
      </a:spPr>
      <a:bodyPr wrap="none" rtlCol="0" anchor="ctr"/>
      <a:lstStyle>
        <a:defPPr algn="ct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Office Theme</Template>
  <TotalTime>80292</TotalTime>
  <Words>5260</Words>
  <Application>Microsoft Macintosh PowerPoint</Application>
  <PresentationFormat>On-screen Show (4:3)</PresentationFormat>
  <Paragraphs>938</Paragraphs>
  <Slides>69</Slides>
  <Notes>6</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69</vt:i4>
      </vt:variant>
    </vt:vector>
  </HeadingPairs>
  <TitlesOfParts>
    <vt:vector size="87" baseType="lpstr">
      <vt:lpstr>Agency FB</vt:lpstr>
      <vt:lpstr>Arial</vt:lpstr>
      <vt:lpstr>Calibri</vt:lpstr>
      <vt:lpstr>Courier New</vt:lpstr>
      <vt:lpstr>Courier Std</vt:lpstr>
      <vt:lpstr>Symbol</vt:lpstr>
      <vt:lpstr>Times New Roman</vt:lpstr>
      <vt:lpstr>Wingdings</vt:lpstr>
      <vt:lpstr>5_USAF(Unclas)</vt:lpstr>
      <vt:lpstr>6_USAF(Unclas)</vt:lpstr>
      <vt:lpstr>Custom Design</vt:lpstr>
      <vt:lpstr>1_Office Theme</vt:lpstr>
      <vt:lpstr>7_USAF(Unclas)</vt:lpstr>
      <vt:lpstr>8_USAF(Unclas)</vt:lpstr>
      <vt:lpstr>9_USAF(Unclas)</vt:lpstr>
      <vt:lpstr>10_USAF(Unclas)</vt:lpstr>
      <vt:lpstr>11_USAF(Unclas)</vt:lpstr>
      <vt:lpstr>12_USAF(Unclas)</vt:lpstr>
      <vt:lpstr>PowerPoint Presentation</vt:lpstr>
      <vt:lpstr>PowerPoint Presentation</vt:lpstr>
      <vt:lpstr>2. Ports, Protocols &amp; Services</vt:lpstr>
      <vt:lpstr>2. Ports, Protocols &amp; Services</vt:lpstr>
      <vt:lpstr>3.1 Given a scenario, implement secure protocols</vt:lpstr>
      <vt:lpstr>3.1 Given a scenario, implement secure protocols</vt:lpstr>
      <vt:lpstr>PowerPoint Presentation</vt:lpstr>
      <vt:lpstr>3.1 Given a scenario, implement secure protocols</vt:lpstr>
      <vt:lpstr>3.1 Given a scenario, implement secure protocols</vt:lpstr>
      <vt:lpstr>PowerPoint Presentation</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2.8 Summarize the basics of cryptographic concepts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3.1 Given a scenario, implement secure protocols</vt:lpstr>
      <vt:lpstr>Answer  the questions</vt:lpstr>
      <vt:lpstr>QUESTIONS</vt:lpstr>
      <vt:lpstr>2. Ports, Protocols &amp; Services</vt:lpstr>
      <vt:lpstr>PowerPoint Presentation</vt:lpstr>
    </vt:vector>
  </TitlesOfParts>
  <Company>USAF AETC 336 TRS/UUB, Keesler AFB, 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Secure Protocols &amp; Network Design</dc:title>
  <dc:subject>CompTIA Security+ Sy0-601</dc:subject>
  <dc:creator>Thaxton Wesley K GS-11 USAF AETC 336 TRS/UUB</dc:creator>
  <cp:keywords>Lesson 3 Lecture</cp:keywords>
  <cp:lastModifiedBy>Rina Schwartz</cp:lastModifiedBy>
  <cp:revision>1359</cp:revision>
  <cp:lastPrinted>2021-07-19T19:20:15Z</cp:lastPrinted>
  <dcterms:created xsi:type="dcterms:W3CDTF">2021-06-17T13:08:04Z</dcterms:created>
  <dcterms:modified xsi:type="dcterms:W3CDTF">2023-01-01T02:23:00Z</dcterms:modified>
</cp:coreProperties>
</file>